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2" r:id="rId3"/>
    <p:sldId id="258" r:id="rId4"/>
    <p:sldId id="286" r:id="rId5"/>
    <p:sldId id="305" r:id="rId6"/>
    <p:sldId id="307" r:id="rId7"/>
    <p:sldId id="306" r:id="rId8"/>
    <p:sldId id="308" r:id="rId9"/>
    <p:sldId id="309" r:id="rId10"/>
    <p:sldId id="312" r:id="rId11"/>
    <p:sldId id="274" r:id="rId12"/>
    <p:sldId id="273" r:id="rId13"/>
    <p:sldId id="318" r:id="rId14"/>
    <p:sldId id="319" r:id="rId15"/>
    <p:sldId id="315" r:id="rId16"/>
    <p:sldId id="317" r:id="rId17"/>
    <p:sldId id="326" r:id="rId18"/>
    <p:sldId id="328" r:id="rId19"/>
    <p:sldId id="316" r:id="rId20"/>
    <p:sldId id="331" r:id="rId21"/>
    <p:sldId id="314" r:id="rId22"/>
    <p:sldId id="332" r:id="rId23"/>
    <p:sldId id="313" r:id="rId24"/>
    <p:sldId id="324" r:id="rId25"/>
    <p:sldId id="333" r:id="rId26"/>
    <p:sldId id="334" r:id="rId27"/>
    <p:sldId id="336" r:id="rId28"/>
    <p:sldId id="337" r:id="rId29"/>
    <p:sldId id="338" r:id="rId30"/>
    <p:sldId id="339" r:id="rId31"/>
    <p:sldId id="340" r:id="rId32"/>
    <p:sldId id="280" r:id="rId33"/>
    <p:sldId id="30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utto Perez" initials="ZP" lastIdx="2" clrIdx="0">
    <p:extLst>
      <p:ext uri="{19B8F6BF-5375-455C-9EA6-DF929625EA0E}">
        <p15:presenceInfo xmlns:p15="http://schemas.microsoft.com/office/powerpoint/2012/main" userId="9917fa8741686e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8A48"/>
    <a:srgbClr val="FFFFE7"/>
    <a:srgbClr val="F1F7ED"/>
    <a:srgbClr val="E4DFDD"/>
    <a:srgbClr val="C8BCB2"/>
    <a:srgbClr val="FFFFFF"/>
    <a:srgbClr val="FFF2E9"/>
    <a:srgbClr val="F2F6FF"/>
    <a:srgbClr val="E67122"/>
    <a:srgbClr val="A24C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85" autoAdjust="0"/>
    <p:restoredTop sz="94660"/>
  </p:normalViewPr>
  <p:slideViewPr>
    <p:cSldViewPr snapToGrid="0">
      <p:cViewPr varScale="1">
        <p:scale>
          <a:sx n="113" d="100"/>
          <a:sy n="113" d="100"/>
        </p:scale>
        <p:origin x="1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12T10:22:31.558" idx="1">
    <p:pos x="7680" y="-9"/>
    <p:text/>
    <p:extLst>
      <p:ext uri="{C676402C-5697-4E1C-873F-D02D1690AC5C}">
        <p15:threadingInfo xmlns:p15="http://schemas.microsoft.com/office/powerpoint/2012/main" timeZoneBias="-60"/>
      </p:ext>
    </p:extLst>
  </p:cm>
  <p:cm authorId="1" dt="2023-06-12T10:22:43.154" idx="2">
    <p:pos x="7816" y="127"/>
    <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7/6/2023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7/6/2023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fr.wikipedia.org/wiki/Droits_de_l%E2%80%99homme" TargetMode="External"/><Relationship Id="rId2" Type="http://schemas.openxmlformats.org/officeDocument/2006/relationships/hyperlink" Target="https://fr.wikipedia.org/wiki/Autorit%C3%A9_administrative_ind%C3%A9pendante_en_France"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fr.wikipedia.org/wiki/Vie_priv%C3%A9e_et_informatiqu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329FE79-4817-C4D5-22E4-A12CEFAB81DF}"/>
              </a:ext>
            </a:extLst>
          </p:cNvPr>
          <p:cNvPicPr>
            <a:picLocks noChangeAspect="1"/>
          </p:cNvPicPr>
          <p:nvPr/>
        </p:nvPicPr>
        <p:blipFill>
          <a:blip r:embed="rId2"/>
          <a:stretch>
            <a:fillRect/>
          </a:stretch>
        </p:blipFill>
        <p:spPr>
          <a:xfrm>
            <a:off x="0" y="3175"/>
            <a:ext cx="12192000" cy="6851650"/>
          </a:xfrm>
          <a:prstGeom prst="rect">
            <a:avLst/>
          </a:prstGeom>
        </p:spPr>
      </p:pic>
      <p:sp>
        <p:nvSpPr>
          <p:cNvPr id="23" name="Titre 1">
            <a:extLst>
              <a:ext uri="{FF2B5EF4-FFF2-40B4-BE49-F238E27FC236}">
                <a16:creationId xmlns:a16="http://schemas.microsoft.com/office/drawing/2014/main" id="{919F2DF0-A73B-AFFD-8AE8-4F3C5B0F523D}"/>
              </a:ext>
            </a:extLst>
          </p:cNvPr>
          <p:cNvSpPr txBox="1">
            <a:spLocks/>
          </p:cNvSpPr>
          <p:nvPr/>
        </p:nvSpPr>
        <p:spPr>
          <a:xfrm>
            <a:off x="1663843" y="1006817"/>
            <a:ext cx="9451433" cy="1692067"/>
          </a:xfrm>
          <a:prstGeom prst="rect">
            <a:avLst/>
          </a:prstGeom>
          <a:noFill/>
          <a:effectLst>
            <a:glow rad="101600">
              <a:schemeClr val="accent1">
                <a:satMod val="175000"/>
                <a:alpha val="40000"/>
              </a:schemeClr>
            </a:glow>
            <a:outerShdw blurRad="50800" dist="38100" dir="16200000" rotWithShape="0">
              <a:schemeClr val="bg2">
                <a:lumMod val="50000"/>
              </a:schemeClr>
            </a:outerShdw>
          </a:effectLst>
          <a:scene3d>
            <a:camera prst="orthographicFront"/>
            <a:lightRig rig="threePt" dir="t"/>
          </a:scene3d>
          <a:sp3d>
            <a:bevelT w="139700" prst="cross"/>
          </a:sp3d>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5400" b="1" dirty="0">
                <a:solidFill>
                  <a:schemeClr val="tx1">
                    <a:lumMod val="95000"/>
                  </a:schemeClr>
                </a:solidFill>
              </a:rPr>
              <a:t>Indicateurs de l’égalité</a:t>
            </a:r>
          </a:p>
          <a:p>
            <a:pPr algn="ctr"/>
            <a:r>
              <a:rPr lang="fr-FR" sz="5400" b="1" dirty="0">
                <a:solidFill>
                  <a:schemeClr val="tx1">
                    <a:lumMod val="95000"/>
                  </a:schemeClr>
                </a:solidFill>
              </a:rPr>
              <a:t>Femme - Homme</a:t>
            </a:r>
          </a:p>
        </p:txBody>
      </p:sp>
      <p:sp>
        <p:nvSpPr>
          <p:cNvPr id="28" name="Rectangle 27">
            <a:extLst>
              <a:ext uri="{FF2B5EF4-FFF2-40B4-BE49-F238E27FC236}">
                <a16:creationId xmlns:a16="http://schemas.microsoft.com/office/drawing/2014/main" id="{03187547-6180-8DCF-C395-DAE8BEF41D0C}"/>
              </a:ext>
            </a:extLst>
          </p:cNvPr>
          <p:cNvSpPr/>
          <p:nvPr/>
        </p:nvSpPr>
        <p:spPr>
          <a:xfrm>
            <a:off x="550398" y="2960387"/>
            <a:ext cx="4026002" cy="45719"/>
          </a:xfrm>
          <a:prstGeom prst="rect">
            <a:avLst/>
          </a:prstGeom>
          <a:gradFill flip="none" rotWithShape="1">
            <a:gsLst>
              <a:gs pos="0">
                <a:schemeClr val="accent5">
                  <a:lumMod val="0"/>
                  <a:lumOff val="100000"/>
                  <a:alpha val="34000"/>
                </a:schemeClr>
              </a:gs>
              <a:gs pos="100000">
                <a:srgbClr val="FFFFFF">
                  <a:alpha val="41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Titre 1">
            <a:extLst>
              <a:ext uri="{FF2B5EF4-FFF2-40B4-BE49-F238E27FC236}">
                <a16:creationId xmlns:a16="http://schemas.microsoft.com/office/drawing/2014/main" id="{5DF49A81-F858-FBCA-D81A-DECEF409E2D0}"/>
              </a:ext>
            </a:extLst>
          </p:cNvPr>
          <p:cNvSpPr txBox="1">
            <a:spLocks/>
          </p:cNvSpPr>
          <p:nvPr/>
        </p:nvSpPr>
        <p:spPr>
          <a:xfrm>
            <a:off x="439841" y="3006106"/>
            <a:ext cx="4422671" cy="1112213"/>
          </a:xfrm>
          <a:prstGeom prst="rect">
            <a:avLst/>
          </a:prstGeom>
          <a:effectLst>
            <a:outerShdw blurRad="50800" dist="38100" dir="16200000" rotWithShape="0">
              <a:schemeClr val="bg2">
                <a:lumMod val="50000"/>
                <a:alpha val="84000"/>
              </a:schemeClr>
            </a:outerShdw>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200" b="1" dirty="0"/>
              <a:t>Analyse de l’équité en entreprise</a:t>
            </a:r>
          </a:p>
        </p:txBody>
      </p:sp>
      <p:pic>
        <p:nvPicPr>
          <p:cNvPr id="3" name="Image 2">
            <a:extLst>
              <a:ext uri="{FF2B5EF4-FFF2-40B4-BE49-F238E27FC236}">
                <a16:creationId xmlns:a16="http://schemas.microsoft.com/office/drawing/2014/main" id="{639D2F04-0EAF-D989-EAC9-26EF8873E84A}"/>
              </a:ext>
            </a:extLst>
          </p:cNvPr>
          <p:cNvPicPr>
            <a:picLocks noChangeAspect="1"/>
          </p:cNvPicPr>
          <p:nvPr/>
        </p:nvPicPr>
        <p:blipFill>
          <a:blip r:embed="rId3"/>
          <a:stretch>
            <a:fillRect/>
          </a:stretch>
        </p:blipFill>
        <p:spPr>
          <a:xfrm>
            <a:off x="110518" y="83318"/>
            <a:ext cx="1619515" cy="725408"/>
          </a:xfrm>
          <a:prstGeom prst="rect">
            <a:avLst/>
          </a:prstGeom>
        </p:spPr>
      </p:pic>
      <p:pic>
        <p:nvPicPr>
          <p:cNvPr id="5" name="Image 4">
            <a:extLst>
              <a:ext uri="{FF2B5EF4-FFF2-40B4-BE49-F238E27FC236}">
                <a16:creationId xmlns:a16="http://schemas.microsoft.com/office/drawing/2014/main" id="{6E13C141-EBD1-3366-F749-2DEBFFE37B2F}"/>
              </a:ext>
            </a:extLst>
          </p:cNvPr>
          <p:cNvPicPr>
            <a:picLocks noChangeAspect="1"/>
          </p:cNvPicPr>
          <p:nvPr/>
        </p:nvPicPr>
        <p:blipFill>
          <a:blip r:embed="rId4"/>
          <a:stretch>
            <a:fillRect/>
          </a:stretch>
        </p:blipFill>
        <p:spPr>
          <a:xfrm>
            <a:off x="1943188" y="269600"/>
            <a:ext cx="1036780" cy="539126"/>
          </a:xfrm>
          <a:prstGeom prst="rect">
            <a:avLst/>
          </a:prstGeom>
        </p:spPr>
      </p:pic>
      <p:pic>
        <p:nvPicPr>
          <p:cNvPr id="10" name="Image 9">
            <a:extLst>
              <a:ext uri="{FF2B5EF4-FFF2-40B4-BE49-F238E27FC236}">
                <a16:creationId xmlns:a16="http://schemas.microsoft.com/office/drawing/2014/main" id="{7C20A18F-7BB9-099A-05DE-65FE61B4FACC}"/>
              </a:ext>
            </a:extLst>
          </p:cNvPr>
          <p:cNvPicPr>
            <a:picLocks noChangeAspect="1"/>
          </p:cNvPicPr>
          <p:nvPr/>
        </p:nvPicPr>
        <p:blipFill>
          <a:blip r:embed="rId5"/>
          <a:stretch>
            <a:fillRect/>
          </a:stretch>
        </p:blipFill>
        <p:spPr>
          <a:xfrm>
            <a:off x="10211706" y="6220993"/>
            <a:ext cx="1807141" cy="470139"/>
          </a:xfrm>
          <a:prstGeom prst="rect">
            <a:avLst/>
          </a:prstGeom>
        </p:spPr>
      </p:pic>
    </p:spTree>
    <p:extLst>
      <p:ext uri="{BB962C8B-B14F-4D97-AF65-F5344CB8AC3E}">
        <p14:creationId xmlns:p14="http://schemas.microsoft.com/office/powerpoint/2010/main" val="221631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1106959" y="1055450"/>
            <a:ext cx="10279069" cy="607148"/>
          </a:xfrm>
        </p:spPr>
        <p:txBody>
          <a:bodyPr>
            <a:noAutofit/>
          </a:bodyPr>
          <a:lstStyle/>
          <a:p>
            <a:r>
              <a:rPr lang="fr-FR" sz="2400" b="1" dirty="0">
                <a:solidFill>
                  <a:srgbClr val="000000"/>
                </a:solidFill>
                <a:latin typeface="Helvetica Neue"/>
              </a:rPr>
              <a:t>Informations restant et soumis à la RGPD</a:t>
            </a:r>
            <a:endParaRPr lang="fr-FR" sz="2400" dirty="0"/>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pic>
        <p:nvPicPr>
          <p:cNvPr id="5" name="Image 4">
            <a:extLst>
              <a:ext uri="{FF2B5EF4-FFF2-40B4-BE49-F238E27FC236}">
                <a16:creationId xmlns:a16="http://schemas.microsoft.com/office/drawing/2014/main" id="{C25D4AE1-C37F-B3A9-752C-6CC67C2C7C46}"/>
              </a:ext>
            </a:extLst>
          </p:cNvPr>
          <p:cNvPicPr>
            <a:picLocks noChangeAspect="1"/>
          </p:cNvPicPr>
          <p:nvPr/>
        </p:nvPicPr>
        <p:blipFill>
          <a:blip r:embed="rId2"/>
          <a:stretch>
            <a:fillRect/>
          </a:stretch>
        </p:blipFill>
        <p:spPr>
          <a:xfrm>
            <a:off x="1106959" y="1662598"/>
            <a:ext cx="8610600" cy="4953000"/>
          </a:xfrm>
          <a:prstGeom prst="rect">
            <a:avLst/>
          </a:prstGeom>
        </p:spPr>
      </p:pic>
    </p:spTree>
    <p:extLst>
      <p:ext uri="{BB962C8B-B14F-4D97-AF65-F5344CB8AC3E}">
        <p14:creationId xmlns:p14="http://schemas.microsoft.com/office/powerpoint/2010/main" val="534117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0" y="304799"/>
            <a:ext cx="7111225"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372400" y="500974"/>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15" name="ZoneTexte 14">
            <a:extLst>
              <a:ext uri="{FF2B5EF4-FFF2-40B4-BE49-F238E27FC236}">
                <a16:creationId xmlns:a16="http://schemas.microsoft.com/office/drawing/2014/main" id="{B8E43B34-4D4C-4D9B-A7FA-125ECEBC239F}"/>
              </a:ext>
            </a:extLst>
          </p:cNvPr>
          <p:cNvSpPr txBox="1"/>
          <p:nvPr/>
        </p:nvSpPr>
        <p:spPr>
          <a:xfrm>
            <a:off x="7352824" y="5357708"/>
            <a:ext cx="1664718" cy="1384995"/>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sp>
        <p:nvSpPr>
          <p:cNvPr id="2" name="Sous-titre 2">
            <a:extLst>
              <a:ext uri="{FF2B5EF4-FFF2-40B4-BE49-F238E27FC236}">
                <a16:creationId xmlns:a16="http://schemas.microsoft.com/office/drawing/2014/main" id="{8EA00512-9BB0-A6B0-CD24-11AFBD40FC96}"/>
              </a:ext>
            </a:extLst>
          </p:cNvPr>
          <p:cNvSpPr txBox="1">
            <a:spLocks/>
          </p:cNvSpPr>
          <p:nvPr/>
        </p:nvSpPr>
        <p:spPr>
          <a:xfrm>
            <a:off x="397349" y="1504544"/>
            <a:ext cx="5404491" cy="4770583"/>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600" b="1" dirty="0">
                <a:solidFill>
                  <a:schemeClr val="accent2">
                    <a:lumMod val="75000"/>
                  </a:schemeClr>
                </a:solidFill>
              </a:rPr>
              <a:t>PARTIE 2: </a:t>
            </a:r>
          </a:p>
          <a:p>
            <a:r>
              <a:rPr lang="fr-FR" sz="2400" b="1" dirty="0">
                <a:solidFill>
                  <a:schemeClr val="accent2">
                    <a:lumMod val="75000"/>
                  </a:schemeClr>
                </a:solidFill>
              </a:rPr>
              <a:t>Présentation des indicateurs</a:t>
            </a:r>
          </a:p>
          <a:p>
            <a:r>
              <a:rPr lang="fr-FR" sz="1900" b="1" dirty="0">
                <a:solidFill>
                  <a:srgbClr val="000000"/>
                </a:solidFill>
                <a:latin typeface="Helvetica Neue"/>
              </a:rPr>
              <a:t>Analyse de l’équité Femme Homme</a:t>
            </a:r>
          </a:p>
          <a:p>
            <a:pPr algn="l"/>
            <a:endParaRPr lang="fr-FR" sz="1100" b="1" i="0" dirty="0">
              <a:solidFill>
                <a:srgbClr val="000000"/>
              </a:solidFill>
              <a:effectLst/>
              <a:latin typeface="Helvetica Neue"/>
            </a:endParaRPr>
          </a:p>
          <a:p>
            <a:r>
              <a:rPr lang="fr-FR" sz="2200" b="1" dirty="0">
                <a:solidFill>
                  <a:srgbClr val="000000"/>
                </a:solidFill>
                <a:latin typeface="Helvetica Neue"/>
              </a:rPr>
              <a:t>- Embauche</a:t>
            </a:r>
          </a:p>
          <a:p>
            <a:r>
              <a:rPr lang="fr-FR" sz="2200" b="1" dirty="0">
                <a:solidFill>
                  <a:srgbClr val="000000"/>
                </a:solidFill>
                <a:latin typeface="Helvetica Neue"/>
              </a:rPr>
              <a:t>- Promotion</a:t>
            </a:r>
          </a:p>
          <a:p>
            <a:r>
              <a:rPr lang="fr-FR" sz="2200" b="1" dirty="0">
                <a:solidFill>
                  <a:srgbClr val="000000"/>
                </a:solidFill>
                <a:latin typeface="Helvetica Neue"/>
              </a:rPr>
              <a:t>- Qualification</a:t>
            </a:r>
          </a:p>
          <a:p>
            <a:r>
              <a:rPr lang="fr-FR" sz="2200" b="1" dirty="0">
                <a:solidFill>
                  <a:srgbClr val="000000"/>
                </a:solidFill>
                <a:latin typeface="Helvetica Neue"/>
              </a:rPr>
              <a:t>- Sécurité et santé au travail</a:t>
            </a:r>
          </a:p>
          <a:p>
            <a:r>
              <a:rPr lang="fr-FR" sz="2200" b="1" dirty="0">
                <a:solidFill>
                  <a:srgbClr val="000000"/>
                </a:solidFill>
                <a:latin typeface="Helvetica Neue"/>
              </a:rPr>
              <a:t>- Rémunération Effective</a:t>
            </a:r>
          </a:p>
          <a:p>
            <a:endParaRPr lang="fr-FR" sz="1200" b="1" dirty="0">
              <a:solidFill>
                <a:srgbClr val="000000"/>
              </a:solidFill>
              <a:latin typeface="Helvetica Neue"/>
            </a:endParaRPr>
          </a:p>
          <a:p>
            <a:r>
              <a:rPr lang="fr-FR" sz="2400" b="1" dirty="0">
                <a:solidFill>
                  <a:schemeClr val="accent2">
                    <a:lumMod val="75000"/>
                  </a:schemeClr>
                </a:solidFill>
              </a:rPr>
              <a:t>CONCLUSION</a:t>
            </a:r>
          </a:p>
        </p:txBody>
      </p:sp>
      <p:pic>
        <p:nvPicPr>
          <p:cNvPr id="5" name="Image 4">
            <a:extLst>
              <a:ext uri="{FF2B5EF4-FFF2-40B4-BE49-F238E27FC236}">
                <a16:creationId xmlns:a16="http://schemas.microsoft.com/office/drawing/2014/main" id="{97F76BCD-638D-9CE1-B972-7B02371ECA83}"/>
              </a:ext>
            </a:extLst>
          </p:cNvPr>
          <p:cNvPicPr>
            <a:picLocks noChangeAspect="1"/>
          </p:cNvPicPr>
          <p:nvPr/>
        </p:nvPicPr>
        <p:blipFill>
          <a:blip r:embed="rId2"/>
          <a:stretch>
            <a:fillRect/>
          </a:stretch>
        </p:blipFill>
        <p:spPr>
          <a:xfrm>
            <a:off x="7315200" y="0"/>
            <a:ext cx="4876800" cy="6858000"/>
          </a:xfrm>
          <a:prstGeom prst="rect">
            <a:avLst/>
          </a:prstGeom>
        </p:spPr>
      </p:pic>
    </p:spTree>
    <p:extLst>
      <p:ext uri="{BB962C8B-B14F-4D97-AF65-F5344CB8AC3E}">
        <p14:creationId xmlns:p14="http://schemas.microsoft.com/office/powerpoint/2010/main" val="135086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12" name="Image 11">
            <a:extLst>
              <a:ext uri="{FF2B5EF4-FFF2-40B4-BE49-F238E27FC236}">
                <a16:creationId xmlns:a16="http://schemas.microsoft.com/office/drawing/2014/main" id="{7228CD77-322B-82DD-310E-4DCCAEAB9B95}"/>
              </a:ext>
            </a:extLst>
          </p:cNvPr>
          <p:cNvPicPr>
            <a:picLocks noChangeAspect="1"/>
          </p:cNvPicPr>
          <p:nvPr/>
        </p:nvPicPr>
        <p:blipFill>
          <a:blip r:embed="rId2"/>
          <a:stretch>
            <a:fillRect/>
          </a:stretch>
        </p:blipFill>
        <p:spPr>
          <a:xfrm>
            <a:off x="5245395" y="230658"/>
            <a:ext cx="6301695" cy="6627341"/>
          </a:xfrm>
          <a:prstGeom prst="rect">
            <a:avLst/>
          </a:prstGeom>
        </p:spPr>
      </p:pic>
      <p:sp>
        <p:nvSpPr>
          <p:cNvPr id="15" name="Sous-titre 2">
            <a:extLst>
              <a:ext uri="{FF2B5EF4-FFF2-40B4-BE49-F238E27FC236}">
                <a16:creationId xmlns:a16="http://schemas.microsoft.com/office/drawing/2014/main" id="{03DF1B49-1113-E562-18F7-C8021FC9A08D}"/>
              </a:ext>
            </a:extLst>
          </p:cNvPr>
          <p:cNvSpPr txBox="1">
            <a:spLocks/>
          </p:cNvSpPr>
          <p:nvPr/>
        </p:nvSpPr>
        <p:spPr>
          <a:xfrm>
            <a:off x="329339" y="1504544"/>
            <a:ext cx="4916056" cy="477058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b="1" dirty="0">
                <a:solidFill>
                  <a:schemeClr val="accent2">
                    <a:lumMod val="75000"/>
                  </a:schemeClr>
                </a:solidFill>
              </a:rPr>
              <a:t>Les indicateurs utilisés</a:t>
            </a:r>
          </a:p>
          <a:p>
            <a:pPr algn="l"/>
            <a:endParaRPr lang="fr-FR" sz="1100" b="1" i="0" dirty="0">
              <a:solidFill>
                <a:srgbClr val="000000"/>
              </a:solidFill>
              <a:effectLst/>
              <a:latin typeface="Helvetica Neue"/>
            </a:endParaRPr>
          </a:p>
          <a:p>
            <a:r>
              <a:rPr lang="fr-FR" sz="2200" b="1" dirty="0">
                <a:solidFill>
                  <a:srgbClr val="000000"/>
                </a:solidFill>
                <a:latin typeface="Helvetica Neue"/>
              </a:rPr>
              <a:t>- Embauche</a:t>
            </a:r>
          </a:p>
          <a:p>
            <a:r>
              <a:rPr lang="fr-FR" sz="2200" b="1" dirty="0">
                <a:solidFill>
                  <a:srgbClr val="000000"/>
                </a:solidFill>
                <a:latin typeface="Helvetica Neue"/>
              </a:rPr>
              <a:t>- Promotion</a:t>
            </a:r>
          </a:p>
          <a:p>
            <a:r>
              <a:rPr lang="fr-FR" sz="2200" b="1" dirty="0">
                <a:solidFill>
                  <a:srgbClr val="000000"/>
                </a:solidFill>
                <a:latin typeface="Helvetica Neue"/>
              </a:rPr>
              <a:t>- Qualification</a:t>
            </a:r>
          </a:p>
          <a:p>
            <a:r>
              <a:rPr lang="fr-FR" sz="2200" b="1" dirty="0">
                <a:solidFill>
                  <a:srgbClr val="000000"/>
                </a:solidFill>
                <a:latin typeface="Helvetica Neue"/>
              </a:rPr>
              <a:t>- Sécurité et santé au travail</a:t>
            </a:r>
          </a:p>
          <a:p>
            <a:r>
              <a:rPr lang="fr-FR" sz="2200" b="1" dirty="0">
                <a:solidFill>
                  <a:srgbClr val="000000"/>
                </a:solidFill>
                <a:latin typeface="Helvetica Neue"/>
              </a:rPr>
              <a:t>- Rémunération Effective</a:t>
            </a:r>
          </a:p>
        </p:txBody>
      </p:sp>
      <p:cxnSp>
        <p:nvCxnSpPr>
          <p:cNvPr id="20" name="Connecteur droit avec flèche 19">
            <a:extLst>
              <a:ext uri="{FF2B5EF4-FFF2-40B4-BE49-F238E27FC236}">
                <a16:creationId xmlns:a16="http://schemas.microsoft.com/office/drawing/2014/main" id="{CE5D1934-175C-4C3A-902F-7A1A749A1A90}"/>
              </a:ext>
            </a:extLst>
          </p:cNvPr>
          <p:cNvCxnSpPr>
            <a:cxnSpLocks/>
          </p:cNvCxnSpPr>
          <p:nvPr/>
        </p:nvCxnSpPr>
        <p:spPr>
          <a:xfrm flipV="1">
            <a:off x="2059459" y="1526262"/>
            <a:ext cx="3185936" cy="10274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953B5CF2-7F51-5A5E-0741-4F017E230348}"/>
              </a:ext>
            </a:extLst>
          </p:cNvPr>
          <p:cNvCxnSpPr>
            <a:cxnSpLocks/>
          </p:cNvCxnSpPr>
          <p:nvPr/>
        </p:nvCxnSpPr>
        <p:spPr>
          <a:xfrm flipV="1">
            <a:off x="2059459" y="2331870"/>
            <a:ext cx="3185936" cy="75343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905E82C-5DBA-E4AD-0479-D5988AAD1B75}"/>
              </a:ext>
            </a:extLst>
          </p:cNvPr>
          <p:cNvCxnSpPr>
            <a:cxnSpLocks/>
          </p:cNvCxnSpPr>
          <p:nvPr/>
        </p:nvCxnSpPr>
        <p:spPr>
          <a:xfrm flipV="1">
            <a:off x="2379974" y="2899947"/>
            <a:ext cx="2865421" cy="64427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D5E88188-CC04-5FF5-37B9-DADEAD367FB2}"/>
              </a:ext>
            </a:extLst>
          </p:cNvPr>
          <p:cNvCxnSpPr>
            <a:cxnSpLocks/>
          </p:cNvCxnSpPr>
          <p:nvPr/>
        </p:nvCxnSpPr>
        <p:spPr>
          <a:xfrm flipV="1">
            <a:off x="4190191" y="4042133"/>
            <a:ext cx="1055204" cy="362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A2322EB5-E8B5-5FA8-6F90-AA69F72F41ED}"/>
              </a:ext>
            </a:extLst>
          </p:cNvPr>
          <p:cNvCxnSpPr>
            <a:cxnSpLocks/>
          </p:cNvCxnSpPr>
          <p:nvPr/>
        </p:nvCxnSpPr>
        <p:spPr>
          <a:xfrm>
            <a:off x="3880022" y="4543665"/>
            <a:ext cx="1365373" cy="2476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68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2C58554-CAD5-E35A-81F9-7778D2A11336}"/>
              </a:ext>
            </a:extLst>
          </p:cNvPr>
          <p:cNvPicPr>
            <a:picLocks noChangeAspect="1"/>
          </p:cNvPicPr>
          <p:nvPr/>
        </p:nvPicPr>
        <p:blipFill>
          <a:blip r:embed="rId2"/>
          <a:stretch>
            <a:fillRect/>
          </a:stretch>
        </p:blipFill>
        <p:spPr>
          <a:xfrm>
            <a:off x="1330797" y="1240496"/>
            <a:ext cx="8793506" cy="5544455"/>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86127" y="921784"/>
            <a:ext cx="7647407" cy="607148"/>
          </a:xfrm>
        </p:spPr>
        <p:txBody>
          <a:bodyPr>
            <a:noAutofit/>
          </a:bodyPr>
          <a:lstStyle/>
          <a:p>
            <a:r>
              <a:rPr lang="fr-FR" sz="2400" b="1" i="0" dirty="0">
                <a:solidFill>
                  <a:srgbClr val="000000"/>
                </a:solidFill>
                <a:effectLst/>
                <a:latin typeface="Helvetica Neue"/>
              </a:rPr>
              <a:t>Indicateur Embauche</a:t>
            </a:r>
            <a:endParaRPr lang="fr-FR" sz="2000" b="1" i="0" dirty="0">
              <a:solidFill>
                <a:srgbClr val="000000"/>
              </a:solidFill>
              <a:effectLst/>
              <a:latin typeface="Helvetica Neue"/>
            </a:endParaRP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392704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77814" y="921784"/>
            <a:ext cx="7647407" cy="607148"/>
          </a:xfrm>
        </p:spPr>
        <p:txBody>
          <a:bodyPr>
            <a:noAutofit/>
          </a:bodyPr>
          <a:lstStyle/>
          <a:p>
            <a:r>
              <a:rPr lang="fr-FR" sz="2400" b="1" i="0" dirty="0">
                <a:solidFill>
                  <a:srgbClr val="000000"/>
                </a:solidFill>
                <a:effectLst/>
                <a:latin typeface="Helvetica Neue"/>
              </a:rPr>
              <a:t>Embauche – </a:t>
            </a:r>
            <a:r>
              <a:rPr lang="fr-FR" sz="2400" i="0" dirty="0">
                <a:solidFill>
                  <a:srgbClr val="000000"/>
                </a:solidFill>
                <a:effectLst/>
                <a:latin typeface="Helvetica Neue"/>
              </a:rPr>
              <a:t>Nombre d’employés</a:t>
            </a:r>
            <a:endParaRPr lang="fr-FR" sz="2000" i="0" dirty="0">
              <a:solidFill>
                <a:srgbClr val="000000"/>
              </a:solidFill>
              <a:effectLst/>
              <a:latin typeface="Helvetica Neue"/>
            </a:endParaRP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428EA848-400B-924F-3CFF-C6526BAE5413}"/>
              </a:ext>
            </a:extLst>
          </p:cNvPr>
          <p:cNvPicPr>
            <a:picLocks noChangeAspect="1"/>
          </p:cNvPicPr>
          <p:nvPr/>
        </p:nvPicPr>
        <p:blipFill>
          <a:blip r:embed="rId2"/>
          <a:stretch>
            <a:fillRect/>
          </a:stretch>
        </p:blipFill>
        <p:spPr>
          <a:xfrm>
            <a:off x="736917" y="1923317"/>
            <a:ext cx="5227377" cy="4383117"/>
          </a:xfrm>
          <a:prstGeom prst="rect">
            <a:avLst/>
          </a:prstGeom>
        </p:spPr>
      </p:pic>
      <p:sp>
        <p:nvSpPr>
          <p:cNvPr id="5" name="ZoneTexte 4">
            <a:extLst>
              <a:ext uri="{FF2B5EF4-FFF2-40B4-BE49-F238E27FC236}">
                <a16:creationId xmlns:a16="http://schemas.microsoft.com/office/drawing/2014/main" id="{01B20AED-F201-61BF-5AEC-F3B94BF6550C}"/>
              </a:ext>
            </a:extLst>
          </p:cNvPr>
          <p:cNvSpPr txBox="1"/>
          <p:nvPr/>
        </p:nvSpPr>
        <p:spPr>
          <a:xfrm>
            <a:off x="8580049" y="1783034"/>
            <a:ext cx="2642134" cy="1475555"/>
          </a:xfrm>
          <a:prstGeom prst="rect">
            <a:avLst/>
          </a:prstGeom>
          <a:noFill/>
          <a:ln>
            <a:solidFill>
              <a:schemeClr val="bg2">
                <a:lumMod val="75000"/>
              </a:schemeClr>
            </a:solidFill>
          </a:ln>
        </p:spPr>
        <p:txBody>
          <a:bodyPr wrap="square" rtlCol="0">
            <a:spAutoFit/>
          </a:bodyPr>
          <a:lstStyle/>
          <a:p>
            <a:r>
              <a:rPr lang="fr-FR" dirty="0">
                <a:solidFill>
                  <a:schemeClr val="bg1"/>
                </a:solidFill>
              </a:rPr>
              <a:t>Il y a un total de 256 salariés comportant :</a:t>
            </a:r>
          </a:p>
          <a:p>
            <a:endParaRPr lang="fr-FR" dirty="0">
              <a:solidFill>
                <a:schemeClr val="bg1"/>
              </a:solidFill>
            </a:endParaRPr>
          </a:p>
          <a:p>
            <a:r>
              <a:rPr lang="fr-FR" dirty="0">
                <a:solidFill>
                  <a:schemeClr val="bg1"/>
                </a:solidFill>
              </a:rPr>
              <a:t>- 131 Hommes = 51%</a:t>
            </a:r>
          </a:p>
          <a:p>
            <a:r>
              <a:rPr lang="fr-FR" dirty="0">
                <a:solidFill>
                  <a:schemeClr val="bg1"/>
                </a:solidFill>
              </a:rPr>
              <a:t>- 125 Femmes = 49 %</a:t>
            </a:r>
          </a:p>
        </p:txBody>
      </p:sp>
    </p:spTree>
    <p:extLst>
      <p:ext uri="{BB962C8B-B14F-4D97-AF65-F5344CB8AC3E}">
        <p14:creationId xmlns:p14="http://schemas.microsoft.com/office/powerpoint/2010/main" val="3313679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44563" y="921784"/>
            <a:ext cx="7647407" cy="607148"/>
          </a:xfrm>
        </p:spPr>
        <p:txBody>
          <a:bodyPr>
            <a:noAutofit/>
          </a:bodyPr>
          <a:lstStyle/>
          <a:p>
            <a:r>
              <a:rPr lang="fr-FR" sz="2400" b="1" i="0" dirty="0">
                <a:solidFill>
                  <a:srgbClr val="000000"/>
                </a:solidFill>
                <a:effectLst/>
                <a:latin typeface="Helvetica Neue"/>
              </a:rPr>
              <a:t>Embauche - Age</a:t>
            </a:r>
            <a:endParaRPr lang="fr-FR" sz="2000" b="1" i="0" dirty="0">
              <a:solidFill>
                <a:srgbClr val="000000"/>
              </a:solidFill>
              <a:effectLst/>
              <a:latin typeface="Helvetica Neue"/>
            </a:endParaRP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7B885889-1EC0-4BD3-23F1-6681E7286441}"/>
              </a:ext>
            </a:extLst>
          </p:cNvPr>
          <p:cNvPicPr>
            <a:picLocks noChangeAspect="1"/>
          </p:cNvPicPr>
          <p:nvPr/>
        </p:nvPicPr>
        <p:blipFill>
          <a:blip r:embed="rId2"/>
          <a:stretch>
            <a:fillRect/>
          </a:stretch>
        </p:blipFill>
        <p:spPr>
          <a:xfrm>
            <a:off x="6533944" y="2676646"/>
            <a:ext cx="5397915" cy="4041948"/>
          </a:xfrm>
          <a:prstGeom prst="rect">
            <a:avLst/>
          </a:prstGeom>
        </p:spPr>
      </p:pic>
      <p:pic>
        <p:nvPicPr>
          <p:cNvPr id="5" name="Image 4">
            <a:extLst>
              <a:ext uri="{FF2B5EF4-FFF2-40B4-BE49-F238E27FC236}">
                <a16:creationId xmlns:a16="http://schemas.microsoft.com/office/drawing/2014/main" id="{62E2CADC-5BFA-2B8B-8959-2906315F4337}"/>
              </a:ext>
            </a:extLst>
          </p:cNvPr>
          <p:cNvPicPr>
            <a:picLocks noChangeAspect="1"/>
          </p:cNvPicPr>
          <p:nvPr/>
        </p:nvPicPr>
        <p:blipFill>
          <a:blip r:embed="rId3"/>
          <a:stretch>
            <a:fillRect/>
          </a:stretch>
        </p:blipFill>
        <p:spPr>
          <a:xfrm>
            <a:off x="104572" y="2668385"/>
            <a:ext cx="5534459" cy="4041948"/>
          </a:xfrm>
          <a:prstGeom prst="rect">
            <a:avLst/>
          </a:prstGeom>
        </p:spPr>
      </p:pic>
      <p:sp>
        <p:nvSpPr>
          <p:cNvPr id="9" name="ZoneTexte 8">
            <a:extLst>
              <a:ext uri="{FF2B5EF4-FFF2-40B4-BE49-F238E27FC236}">
                <a16:creationId xmlns:a16="http://schemas.microsoft.com/office/drawing/2014/main" id="{36EC367C-13EC-1D54-46DB-76EF1CC97D3E}"/>
              </a:ext>
            </a:extLst>
          </p:cNvPr>
          <p:cNvSpPr txBox="1"/>
          <p:nvPr/>
        </p:nvSpPr>
        <p:spPr>
          <a:xfrm>
            <a:off x="2322021" y="1759229"/>
            <a:ext cx="7547957" cy="369332"/>
          </a:xfrm>
          <a:prstGeom prst="rect">
            <a:avLst/>
          </a:prstGeom>
          <a:noFill/>
          <a:ln>
            <a:noFill/>
          </a:ln>
        </p:spPr>
        <p:txBody>
          <a:bodyPr wrap="square" rtlCol="0">
            <a:spAutoFit/>
          </a:bodyPr>
          <a:lstStyle/>
          <a:p>
            <a:r>
              <a:rPr lang="fr-FR" dirty="0">
                <a:solidFill>
                  <a:schemeClr val="bg1"/>
                </a:solidFill>
              </a:rPr>
              <a:t>L’âge moyen est 52 ans, qui est confirmé par les tranches d’âges.</a:t>
            </a:r>
          </a:p>
        </p:txBody>
      </p:sp>
    </p:spTree>
    <p:extLst>
      <p:ext uri="{BB962C8B-B14F-4D97-AF65-F5344CB8AC3E}">
        <p14:creationId xmlns:p14="http://schemas.microsoft.com/office/powerpoint/2010/main" val="3172743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61189" y="921784"/>
            <a:ext cx="7647407" cy="607148"/>
          </a:xfrm>
        </p:spPr>
        <p:txBody>
          <a:bodyPr>
            <a:noAutofit/>
          </a:bodyPr>
          <a:lstStyle/>
          <a:p>
            <a:r>
              <a:rPr lang="fr-FR" sz="2400" b="1" i="0" dirty="0">
                <a:solidFill>
                  <a:srgbClr val="000000"/>
                </a:solidFill>
                <a:effectLst/>
                <a:latin typeface="Helvetica Neue"/>
              </a:rPr>
              <a:t>Embauche – Type de contrat</a:t>
            </a:r>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01BC194F-FE8F-0DC5-4FCD-91D2D906FCC3}"/>
              </a:ext>
            </a:extLst>
          </p:cNvPr>
          <p:cNvPicPr>
            <a:picLocks noChangeAspect="1"/>
          </p:cNvPicPr>
          <p:nvPr/>
        </p:nvPicPr>
        <p:blipFill>
          <a:blip r:embed="rId2"/>
          <a:stretch>
            <a:fillRect/>
          </a:stretch>
        </p:blipFill>
        <p:spPr>
          <a:xfrm>
            <a:off x="396137" y="4015710"/>
            <a:ext cx="3602455" cy="2706167"/>
          </a:xfrm>
          <a:prstGeom prst="rect">
            <a:avLst/>
          </a:prstGeom>
        </p:spPr>
      </p:pic>
      <p:pic>
        <p:nvPicPr>
          <p:cNvPr id="9" name="Image 8">
            <a:extLst>
              <a:ext uri="{FF2B5EF4-FFF2-40B4-BE49-F238E27FC236}">
                <a16:creationId xmlns:a16="http://schemas.microsoft.com/office/drawing/2014/main" id="{EB9C4186-D2C2-A500-E93E-FA0C216413C9}"/>
              </a:ext>
            </a:extLst>
          </p:cNvPr>
          <p:cNvPicPr>
            <a:picLocks noChangeAspect="1"/>
          </p:cNvPicPr>
          <p:nvPr/>
        </p:nvPicPr>
        <p:blipFill>
          <a:blip r:embed="rId3"/>
          <a:stretch>
            <a:fillRect/>
          </a:stretch>
        </p:blipFill>
        <p:spPr>
          <a:xfrm>
            <a:off x="425585" y="1704285"/>
            <a:ext cx="2482406" cy="2269739"/>
          </a:xfrm>
          <a:prstGeom prst="rect">
            <a:avLst/>
          </a:prstGeom>
        </p:spPr>
      </p:pic>
      <p:pic>
        <p:nvPicPr>
          <p:cNvPr id="10" name="Image 9">
            <a:extLst>
              <a:ext uri="{FF2B5EF4-FFF2-40B4-BE49-F238E27FC236}">
                <a16:creationId xmlns:a16="http://schemas.microsoft.com/office/drawing/2014/main" id="{C89C6C9C-3EC5-6C35-B955-DDBBF4EDD919}"/>
              </a:ext>
            </a:extLst>
          </p:cNvPr>
          <p:cNvPicPr>
            <a:picLocks noChangeAspect="1"/>
          </p:cNvPicPr>
          <p:nvPr/>
        </p:nvPicPr>
        <p:blipFill>
          <a:blip r:embed="rId4"/>
          <a:stretch>
            <a:fillRect/>
          </a:stretch>
        </p:blipFill>
        <p:spPr>
          <a:xfrm>
            <a:off x="5802214" y="2427033"/>
            <a:ext cx="5906264" cy="4294844"/>
          </a:xfrm>
          <a:prstGeom prst="rect">
            <a:avLst/>
          </a:prstGeom>
        </p:spPr>
      </p:pic>
      <p:sp>
        <p:nvSpPr>
          <p:cNvPr id="11" name="ZoneTexte 10">
            <a:extLst>
              <a:ext uri="{FF2B5EF4-FFF2-40B4-BE49-F238E27FC236}">
                <a16:creationId xmlns:a16="http://schemas.microsoft.com/office/drawing/2014/main" id="{3DFFF46D-3B09-83FB-EEBB-04FF3C38B207}"/>
              </a:ext>
            </a:extLst>
          </p:cNvPr>
          <p:cNvSpPr txBox="1"/>
          <p:nvPr/>
        </p:nvSpPr>
        <p:spPr>
          <a:xfrm>
            <a:off x="3292092" y="1359994"/>
            <a:ext cx="8146472" cy="646331"/>
          </a:xfrm>
          <a:prstGeom prst="rect">
            <a:avLst/>
          </a:prstGeom>
          <a:noFill/>
        </p:spPr>
        <p:txBody>
          <a:bodyPr wrap="square" rtlCol="0">
            <a:spAutoFit/>
          </a:bodyPr>
          <a:lstStyle/>
          <a:p>
            <a:r>
              <a:rPr lang="fr-FR" dirty="0">
                <a:solidFill>
                  <a:schemeClr val="bg1"/>
                </a:solidFill>
              </a:rPr>
              <a:t>Les CDD représentent 6% de l’entreprise</a:t>
            </a:r>
          </a:p>
          <a:p>
            <a:r>
              <a:rPr lang="fr-FR" dirty="0">
                <a:solidFill>
                  <a:schemeClr val="bg1"/>
                </a:solidFill>
              </a:rPr>
              <a:t>Les femmes on deux fois plus en CDD que les hommes</a:t>
            </a:r>
          </a:p>
        </p:txBody>
      </p:sp>
    </p:spTree>
    <p:extLst>
      <p:ext uri="{BB962C8B-B14F-4D97-AF65-F5344CB8AC3E}">
        <p14:creationId xmlns:p14="http://schemas.microsoft.com/office/powerpoint/2010/main" val="146494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4AF0D5BF-67D2-697B-2093-50E27CCB6331}"/>
              </a:ext>
            </a:extLst>
          </p:cNvPr>
          <p:cNvPicPr>
            <a:picLocks noChangeAspect="1"/>
          </p:cNvPicPr>
          <p:nvPr/>
        </p:nvPicPr>
        <p:blipFill>
          <a:blip r:embed="rId2"/>
          <a:stretch>
            <a:fillRect/>
          </a:stretch>
        </p:blipFill>
        <p:spPr>
          <a:xfrm>
            <a:off x="2201706" y="921784"/>
            <a:ext cx="7380836" cy="5747766"/>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94440" y="921784"/>
            <a:ext cx="7647407" cy="607148"/>
          </a:xfrm>
        </p:spPr>
        <p:txBody>
          <a:bodyPr>
            <a:noAutofit/>
          </a:bodyPr>
          <a:lstStyle/>
          <a:p>
            <a:r>
              <a:rPr lang="fr-FR" sz="2400" b="1" i="0" dirty="0">
                <a:solidFill>
                  <a:srgbClr val="000000"/>
                </a:solidFill>
                <a:effectLst/>
                <a:latin typeface="Helvetica Neue"/>
              </a:rPr>
              <a:t>Indicateur </a:t>
            </a:r>
            <a:r>
              <a:rPr lang="fr-FR" sz="2400" b="1" dirty="0">
                <a:solidFill>
                  <a:srgbClr val="000000"/>
                </a:solidFill>
                <a:latin typeface="Helvetica Neue"/>
              </a:rPr>
              <a:t>Promotion</a:t>
            </a:r>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277574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94440" y="921784"/>
            <a:ext cx="7647407" cy="607148"/>
          </a:xfrm>
        </p:spPr>
        <p:txBody>
          <a:bodyPr>
            <a:noAutofit/>
          </a:bodyPr>
          <a:lstStyle/>
          <a:p>
            <a:r>
              <a:rPr lang="fr-FR" sz="2400" b="1" dirty="0">
                <a:solidFill>
                  <a:srgbClr val="000000"/>
                </a:solidFill>
                <a:latin typeface="Helvetica Neue"/>
              </a:rPr>
              <a:t>Promotion – Effectifs selon l’ancienneté moyen</a:t>
            </a:r>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67148" y="1565419"/>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4CE6F402-919B-8027-3821-4610352A1337}"/>
              </a:ext>
            </a:extLst>
          </p:cNvPr>
          <p:cNvPicPr>
            <a:picLocks noChangeAspect="1"/>
          </p:cNvPicPr>
          <p:nvPr/>
        </p:nvPicPr>
        <p:blipFill>
          <a:blip r:embed="rId2"/>
          <a:stretch>
            <a:fillRect/>
          </a:stretch>
        </p:blipFill>
        <p:spPr>
          <a:xfrm>
            <a:off x="104572" y="2459630"/>
            <a:ext cx="5926906" cy="4243126"/>
          </a:xfrm>
          <a:prstGeom prst="rect">
            <a:avLst/>
          </a:prstGeom>
        </p:spPr>
      </p:pic>
      <p:sp>
        <p:nvSpPr>
          <p:cNvPr id="5" name="ZoneTexte 4">
            <a:extLst>
              <a:ext uri="{FF2B5EF4-FFF2-40B4-BE49-F238E27FC236}">
                <a16:creationId xmlns:a16="http://schemas.microsoft.com/office/drawing/2014/main" id="{A54E24B7-3D57-EF04-3421-29241D8488C6}"/>
              </a:ext>
            </a:extLst>
          </p:cNvPr>
          <p:cNvSpPr txBox="1"/>
          <p:nvPr/>
        </p:nvSpPr>
        <p:spPr>
          <a:xfrm>
            <a:off x="2154976" y="1494126"/>
            <a:ext cx="7753003" cy="923330"/>
          </a:xfrm>
          <a:prstGeom prst="rect">
            <a:avLst/>
          </a:prstGeom>
          <a:noFill/>
        </p:spPr>
        <p:txBody>
          <a:bodyPr wrap="square" rtlCol="0">
            <a:spAutoFit/>
          </a:bodyPr>
          <a:lstStyle/>
          <a:p>
            <a:r>
              <a:rPr lang="fr-FR" dirty="0">
                <a:solidFill>
                  <a:schemeClr val="bg1"/>
                </a:solidFill>
              </a:rPr>
              <a:t>Les femmes sont plus nombreuses de 0 à 14 ans d’ancienneté.</a:t>
            </a:r>
          </a:p>
          <a:p>
            <a:r>
              <a:rPr lang="fr-FR" dirty="0">
                <a:solidFill>
                  <a:schemeClr val="bg1"/>
                </a:solidFill>
              </a:rPr>
              <a:t>Il y a une quasi équivalence entre 5 et 9 ans.</a:t>
            </a:r>
          </a:p>
          <a:p>
            <a:r>
              <a:rPr lang="fr-FR" dirty="0">
                <a:solidFill>
                  <a:schemeClr val="bg1"/>
                </a:solidFill>
              </a:rPr>
              <a:t>Les hommes sont plus nombreux de 15 à 24 ans d’ancienneté.</a:t>
            </a:r>
          </a:p>
        </p:txBody>
      </p:sp>
      <p:pic>
        <p:nvPicPr>
          <p:cNvPr id="9" name="Image 8">
            <a:extLst>
              <a:ext uri="{FF2B5EF4-FFF2-40B4-BE49-F238E27FC236}">
                <a16:creationId xmlns:a16="http://schemas.microsoft.com/office/drawing/2014/main" id="{42C47F73-2E5C-247D-FFE6-4507FD531307}"/>
              </a:ext>
            </a:extLst>
          </p:cNvPr>
          <p:cNvPicPr>
            <a:picLocks noChangeAspect="1"/>
          </p:cNvPicPr>
          <p:nvPr/>
        </p:nvPicPr>
        <p:blipFill>
          <a:blip r:embed="rId3"/>
          <a:stretch>
            <a:fillRect/>
          </a:stretch>
        </p:blipFill>
        <p:spPr>
          <a:xfrm>
            <a:off x="6277532" y="2459629"/>
            <a:ext cx="5731588" cy="4243126"/>
          </a:xfrm>
          <a:prstGeom prst="rect">
            <a:avLst/>
          </a:prstGeom>
        </p:spPr>
      </p:pic>
    </p:spTree>
    <p:extLst>
      <p:ext uri="{BB962C8B-B14F-4D97-AF65-F5344CB8AC3E}">
        <p14:creationId xmlns:p14="http://schemas.microsoft.com/office/powerpoint/2010/main" val="2820374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5CDDCDC-90C0-5820-CD8A-68154BED34AF}"/>
              </a:ext>
            </a:extLst>
          </p:cNvPr>
          <p:cNvPicPr>
            <a:picLocks noChangeAspect="1"/>
          </p:cNvPicPr>
          <p:nvPr/>
        </p:nvPicPr>
        <p:blipFill>
          <a:blip r:embed="rId2"/>
          <a:stretch>
            <a:fillRect/>
          </a:stretch>
        </p:blipFill>
        <p:spPr>
          <a:xfrm>
            <a:off x="1491557" y="1387994"/>
            <a:ext cx="7742219" cy="5161479"/>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611066" y="920261"/>
            <a:ext cx="7647407" cy="607148"/>
          </a:xfrm>
        </p:spPr>
        <p:txBody>
          <a:bodyPr>
            <a:noAutofit/>
          </a:bodyPr>
          <a:lstStyle/>
          <a:p>
            <a:r>
              <a:rPr lang="fr-FR" sz="2400" b="1" i="0" dirty="0">
                <a:solidFill>
                  <a:srgbClr val="000000"/>
                </a:solidFill>
                <a:effectLst/>
                <a:latin typeface="Helvetica Neue"/>
              </a:rPr>
              <a:t>Indicateur </a:t>
            </a:r>
            <a:r>
              <a:rPr lang="fr-FR" sz="2400" b="1" dirty="0">
                <a:solidFill>
                  <a:srgbClr val="000000"/>
                </a:solidFill>
                <a:latin typeface="Helvetica Neue"/>
              </a:rPr>
              <a:t>Qualification</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628436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302430-D87E-9A26-0B52-AB85514ACD56}"/>
              </a:ext>
            </a:extLst>
          </p:cNvPr>
          <p:cNvSpPr/>
          <p:nvPr/>
        </p:nvSpPr>
        <p:spPr>
          <a:xfrm>
            <a:off x="418289" y="381000"/>
            <a:ext cx="11371634" cy="12143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B48C86A-7AA8-D554-CFB1-10D5840412AB}"/>
              </a:ext>
            </a:extLst>
          </p:cNvPr>
          <p:cNvSpPr>
            <a:spLocks noGrp="1"/>
          </p:cNvSpPr>
          <p:nvPr>
            <p:ph type="ctrTitle"/>
          </p:nvPr>
        </p:nvSpPr>
        <p:spPr>
          <a:xfrm>
            <a:off x="3013986" y="982495"/>
            <a:ext cx="6509393" cy="807395"/>
          </a:xfrm>
        </p:spPr>
        <p:txBody>
          <a:bodyPr>
            <a:noAutofit/>
          </a:bodyPr>
          <a:lstStyle/>
          <a:p>
            <a:r>
              <a:rPr lang="fr-FR" b="1" dirty="0"/>
              <a:t>Table des matières</a:t>
            </a:r>
          </a:p>
        </p:txBody>
      </p:sp>
      <p:sp>
        <p:nvSpPr>
          <p:cNvPr id="4" name="Sous-titre 2">
            <a:extLst>
              <a:ext uri="{FF2B5EF4-FFF2-40B4-BE49-F238E27FC236}">
                <a16:creationId xmlns:a16="http://schemas.microsoft.com/office/drawing/2014/main" id="{ADBE4035-DCF2-4DEA-A3B5-C43D37E605B5}"/>
              </a:ext>
            </a:extLst>
          </p:cNvPr>
          <p:cNvSpPr txBox="1">
            <a:spLocks/>
          </p:cNvSpPr>
          <p:nvPr/>
        </p:nvSpPr>
        <p:spPr>
          <a:xfrm>
            <a:off x="557771" y="1807439"/>
            <a:ext cx="5404491" cy="459338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600" b="1" dirty="0">
                <a:solidFill>
                  <a:schemeClr val="accent2">
                    <a:lumMod val="75000"/>
                  </a:schemeClr>
                </a:solidFill>
              </a:rPr>
              <a:t>PARTIE 1: </a:t>
            </a:r>
          </a:p>
          <a:p>
            <a:r>
              <a:rPr lang="fr-FR" sz="2400" b="1" dirty="0">
                <a:solidFill>
                  <a:schemeClr val="accent2">
                    <a:lumMod val="75000"/>
                  </a:schemeClr>
                </a:solidFill>
              </a:rPr>
              <a:t>RGPD et CNIL</a:t>
            </a:r>
          </a:p>
          <a:p>
            <a:pPr algn="l"/>
            <a:r>
              <a:rPr lang="fr-FR" sz="1900" b="1" dirty="0">
                <a:solidFill>
                  <a:srgbClr val="000000"/>
                </a:solidFill>
                <a:latin typeface="Helvetica Neue"/>
              </a:rPr>
              <a:t>Conformité à la loi</a:t>
            </a:r>
            <a:endParaRPr lang="fr-FR" sz="1900" b="1" i="0" dirty="0">
              <a:solidFill>
                <a:srgbClr val="000000"/>
              </a:solidFill>
              <a:effectLst/>
              <a:latin typeface="Helvetica Neue"/>
            </a:endParaRPr>
          </a:p>
          <a:p>
            <a:pPr algn="l"/>
            <a:endParaRPr lang="fr-FR" sz="1100" b="1" i="0" dirty="0">
              <a:solidFill>
                <a:srgbClr val="000000"/>
              </a:solidFill>
              <a:effectLst/>
              <a:latin typeface="Helvetica Neue"/>
            </a:endParaRPr>
          </a:p>
          <a:p>
            <a:r>
              <a:rPr lang="fr-FR" sz="2200" i="0" dirty="0">
                <a:solidFill>
                  <a:srgbClr val="000000"/>
                </a:solidFill>
                <a:effectLst/>
                <a:latin typeface="Helvetica Neue"/>
              </a:rPr>
              <a:t>- </a:t>
            </a:r>
            <a:r>
              <a:rPr lang="fr-FR" sz="2200" b="1" i="0" dirty="0">
                <a:solidFill>
                  <a:srgbClr val="000000"/>
                </a:solidFill>
                <a:effectLst/>
                <a:latin typeface="Helvetica Neue"/>
              </a:rPr>
              <a:t>Le rôle de la RGPD et de la CNIL</a:t>
            </a:r>
          </a:p>
          <a:p>
            <a:r>
              <a:rPr lang="fr-FR" sz="2200" b="1" i="0" dirty="0">
                <a:solidFill>
                  <a:srgbClr val="000000"/>
                </a:solidFill>
                <a:effectLst/>
                <a:latin typeface="Helvetica Neue"/>
              </a:rPr>
              <a:t>- </a:t>
            </a:r>
            <a:r>
              <a:rPr lang="fr-FR" sz="2200" b="1" dirty="0">
                <a:solidFill>
                  <a:srgbClr val="000000"/>
                </a:solidFill>
                <a:latin typeface="Helvetica Neue"/>
              </a:rPr>
              <a:t>Présentation des données fournit</a:t>
            </a:r>
            <a:endParaRPr lang="fr-FR" sz="2200" b="1" i="0" dirty="0">
              <a:solidFill>
                <a:srgbClr val="000000"/>
              </a:solidFill>
              <a:effectLst/>
              <a:latin typeface="Helvetica Neue"/>
            </a:endParaRPr>
          </a:p>
          <a:p>
            <a:r>
              <a:rPr lang="fr-FR" sz="2200" b="1" dirty="0">
                <a:solidFill>
                  <a:srgbClr val="000000"/>
                </a:solidFill>
                <a:latin typeface="Helvetica Neue"/>
              </a:rPr>
              <a:t>- Mise en conformité des données</a:t>
            </a:r>
          </a:p>
          <a:p>
            <a:r>
              <a:rPr lang="fr-FR" sz="2200" b="1" dirty="0">
                <a:solidFill>
                  <a:srgbClr val="000000"/>
                </a:solidFill>
                <a:latin typeface="Helvetica Neue"/>
              </a:rPr>
              <a:t>- Exportation du fichier .CSV</a:t>
            </a:r>
          </a:p>
        </p:txBody>
      </p:sp>
      <p:sp>
        <p:nvSpPr>
          <p:cNvPr id="3" name="Sous-titre 2">
            <a:extLst>
              <a:ext uri="{FF2B5EF4-FFF2-40B4-BE49-F238E27FC236}">
                <a16:creationId xmlns:a16="http://schemas.microsoft.com/office/drawing/2014/main" id="{69091C7F-B406-0DB0-AE0F-B66CD5931C6E}"/>
              </a:ext>
            </a:extLst>
          </p:cNvPr>
          <p:cNvSpPr txBox="1">
            <a:spLocks/>
          </p:cNvSpPr>
          <p:nvPr/>
        </p:nvSpPr>
        <p:spPr>
          <a:xfrm>
            <a:off x="6229739" y="1807439"/>
            <a:ext cx="5404491" cy="5050561"/>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3400" b="1" dirty="0">
                <a:solidFill>
                  <a:schemeClr val="accent2">
                    <a:lumMod val="75000"/>
                  </a:schemeClr>
                </a:solidFill>
              </a:rPr>
              <a:t>PARTIE 2: </a:t>
            </a:r>
          </a:p>
          <a:p>
            <a:r>
              <a:rPr lang="fr-FR" sz="2500" b="1" dirty="0">
                <a:solidFill>
                  <a:schemeClr val="accent2">
                    <a:lumMod val="75000"/>
                  </a:schemeClr>
                </a:solidFill>
              </a:rPr>
              <a:t>Présentation des indicateurs</a:t>
            </a:r>
          </a:p>
          <a:p>
            <a:r>
              <a:rPr lang="fr-FR" sz="2500" b="1" dirty="0">
                <a:solidFill>
                  <a:srgbClr val="000000"/>
                </a:solidFill>
                <a:latin typeface="Helvetica Neue"/>
              </a:rPr>
              <a:t>Analyse de l’équité Femme Homme</a:t>
            </a:r>
          </a:p>
          <a:p>
            <a:pPr algn="l"/>
            <a:endParaRPr lang="fr-FR" sz="1100" b="1" i="0" dirty="0">
              <a:solidFill>
                <a:srgbClr val="000000"/>
              </a:solidFill>
              <a:effectLst/>
              <a:latin typeface="Helvetica Neue"/>
            </a:endParaRPr>
          </a:p>
          <a:p>
            <a:r>
              <a:rPr lang="fr-FR" sz="2800" b="1" dirty="0">
                <a:solidFill>
                  <a:srgbClr val="000000"/>
                </a:solidFill>
                <a:latin typeface="Helvetica Neue"/>
              </a:rPr>
              <a:t>- Embauche</a:t>
            </a:r>
          </a:p>
          <a:p>
            <a:r>
              <a:rPr lang="fr-FR" sz="2800" b="1" dirty="0">
                <a:solidFill>
                  <a:srgbClr val="000000"/>
                </a:solidFill>
                <a:latin typeface="Helvetica Neue"/>
              </a:rPr>
              <a:t>- Promotion</a:t>
            </a:r>
          </a:p>
          <a:p>
            <a:r>
              <a:rPr lang="fr-FR" sz="2800" b="1" dirty="0">
                <a:solidFill>
                  <a:srgbClr val="000000"/>
                </a:solidFill>
                <a:latin typeface="Helvetica Neue"/>
              </a:rPr>
              <a:t>- Qualification</a:t>
            </a:r>
          </a:p>
          <a:p>
            <a:r>
              <a:rPr lang="fr-FR" sz="2800" b="1" dirty="0">
                <a:solidFill>
                  <a:srgbClr val="000000"/>
                </a:solidFill>
                <a:latin typeface="Helvetica Neue"/>
              </a:rPr>
              <a:t>- Sécurité et santé au travail</a:t>
            </a:r>
          </a:p>
          <a:p>
            <a:r>
              <a:rPr lang="fr-FR" sz="2800" b="1" dirty="0">
                <a:solidFill>
                  <a:srgbClr val="000000"/>
                </a:solidFill>
                <a:latin typeface="Helvetica Neue"/>
              </a:rPr>
              <a:t>- Rémunération Effective</a:t>
            </a:r>
          </a:p>
          <a:p>
            <a:endParaRPr lang="fr-FR" sz="2400" b="1" dirty="0">
              <a:solidFill>
                <a:srgbClr val="000000"/>
              </a:solidFill>
              <a:latin typeface="Helvetica Neue"/>
            </a:endParaRPr>
          </a:p>
          <a:p>
            <a:r>
              <a:rPr lang="fr-FR" sz="2400" b="1" dirty="0">
                <a:solidFill>
                  <a:srgbClr val="000000"/>
                </a:solidFill>
                <a:latin typeface="Helvetica Neue"/>
              </a:rPr>
              <a:t>Annexe – Utilisation de KNIME</a:t>
            </a:r>
          </a:p>
          <a:p>
            <a:endParaRPr lang="fr-FR" sz="1200" b="1" dirty="0">
              <a:solidFill>
                <a:srgbClr val="000000"/>
              </a:solidFill>
              <a:latin typeface="Helvetica Neue"/>
            </a:endParaRPr>
          </a:p>
          <a:p>
            <a:endParaRPr lang="fr-FR" sz="1200" b="1" dirty="0">
              <a:solidFill>
                <a:srgbClr val="000000"/>
              </a:solidFill>
              <a:latin typeface="Helvetica Neue"/>
            </a:endParaRPr>
          </a:p>
          <a:p>
            <a:r>
              <a:rPr lang="fr-FR" sz="2400" b="1" dirty="0">
                <a:solidFill>
                  <a:schemeClr val="accent2">
                    <a:lumMod val="75000"/>
                  </a:schemeClr>
                </a:solidFill>
              </a:rPr>
              <a:t>CONCLUSION</a:t>
            </a:r>
          </a:p>
        </p:txBody>
      </p:sp>
    </p:spTree>
    <p:extLst>
      <p:ext uri="{BB962C8B-B14F-4D97-AF65-F5344CB8AC3E}">
        <p14:creationId xmlns:p14="http://schemas.microsoft.com/office/powerpoint/2010/main" val="350384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619378" y="921784"/>
            <a:ext cx="7647407" cy="607148"/>
          </a:xfrm>
        </p:spPr>
        <p:txBody>
          <a:bodyPr>
            <a:noAutofit/>
          </a:bodyPr>
          <a:lstStyle/>
          <a:p>
            <a:r>
              <a:rPr lang="fr-FR" sz="2400" b="1" dirty="0">
                <a:solidFill>
                  <a:srgbClr val="000000"/>
                </a:solidFill>
                <a:latin typeface="Helvetica Neue"/>
              </a:rPr>
              <a:t>Qualification – Effectifs par services</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1CAD61CD-506A-46B8-3D76-5448C3BEB823}"/>
              </a:ext>
            </a:extLst>
          </p:cNvPr>
          <p:cNvPicPr>
            <a:picLocks noChangeAspect="1"/>
          </p:cNvPicPr>
          <p:nvPr/>
        </p:nvPicPr>
        <p:blipFill>
          <a:blip r:embed="rId2"/>
          <a:stretch>
            <a:fillRect/>
          </a:stretch>
        </p:blipFill>
        <p:spPr>
          <a:xfrm>
            <a:off x="188519" y="2556933"/>
            <a:ext cx="5841412" cy="4186678"/>
          </a:xfrm>
          <a:prstGeom prst="rect">
            <a:avLst/>
          </a:prstGeom>
        </p:spPr>
      </p:pic>
      <p:pic>
        <p:nvPicPr>
          <p:cNvPr id="5" name="Image 4">
            <a:extLst>
              <a:ext uri="{FF2B5EF4-FFF2-40B4-BE49-F238E27FC236}">
                <a16:creationId xmlns:a16="http://schemas.microsoft.com/office/drawing/2014/main" id="{519316D8-8897-05AE-93A3-106FC21DC0E6}"/>
              </a:ext>
            </a:extLst>
          </p:cNvPr>
          <p:cNvPicPr>
            <a:picLocks noChangeAspect="1"/>
          </p:cNvPicPr>
          <p:nvPr/>
        </p:nvPicPr>
        <p:blipFill>
          <a:blip r:embed="rId3"/>
          <a:stretch>
            <a:fillRect/>
          </a:stretch>
        </p:blipFill>
        <p:spPr>
          <a:xfrm>
            <a:off x="6290146" y="2535187"/>
            <a:ext cx="5713335" cy="4208424"/>
          </a:xfrm>
          <a:prstGeom prst="rect">
            <a:avLst/>
          </a:prstGeom>
        </p:spPr>
      </p:pic>
      <p:sp>
        <p:nvSpPr>
          <p:cNvPr id="9" name="ZoneTexte 8">
            <a:extLst>
              <a:ext uri="{FF2B5EF4-FFF2-40B4-BE49-F238E27FC236}">
                <a16:creationId xmlns:a16="http://schemas.microsoft.com/office/drawing/2014/main" id="{B6BD1DB0-2316-A646-9A59-3790F0541781}"/>
              </a:ext>
            </a:extLst>
          </p:cNvPr>
          <p:cNvSpPr txBox="1"/>
          <p:nvPr/>
        </p:nvSpPr>
        <p:spPr>
          <a:xfrm>
            <a:off x="708433" y="1521319"/>
            <a:ext cx="10933078" cy="369332"/>
          </a:xfrm>
          <a:prstGeom prst="rect">
            <a:avLst/>
          </a:prstGeom>
          <a:noFill/>
        </p:spPr>
        <p:txBody>
          <a:bodyPr wrap="square" rtlCol="0">
            <a:spAutoFit/>
          </a:bodyPr>
          <a:lstStyle/>
          <a:p>
            <a:r>
              <a:rPr lang="fr-FR" dirty="0">
                <a:solidFill>
                  <a:schemeClr val="bg1"/>
                </a:solidFill>
              </a:rPr>
              <a:t>Il y a une corrélation entre le nombre de salariés par service et les promotions attribués. </a:t>
            </a:r>
          </a:p>
        </p:txBody>
      </p:sp>
      <p:sp>
        <p:nvSpPr>
          <p:cNvPr id="11" name="ZoneTexte 10">
            <a:extLst>
              <a:ext uri="{FF2B5EF4-FFF2-40B4-BE49-F238E27FC236}">
                <a16:creationId xmlns:a16="http://schemas.microsoft.com/office/drawing/2014/main" id="{FA38508D-9296-BDC4-FA99-DE3039F182FC}"/>
              </a:ext>
            </a:extLst>
          </p:cNvPr>
          <p:cNvSpPr txBox="1"/>
          <p:nvPr/>
        </p:nvSpPr>
        <p:spPr>
          <a:xfrm>
            <a:off x="708433" y="1910550"/>
            <a:ext cx="10098112" cy="369332"/>
          </a:xfrm>
          <a:prstGeom prst="rect">
            <a:avLst/>
          </a:prstGeom>
          <a:noFill/>
        </p:spPr>
        <p:txBody>
          <a:bodyPr wrap="square" rtlCol="0">
            <a:spAutoFit/>
          </a:bodyPr>
          <a:lstStyle/>
          <a:p>
            <a:r>
              <a:rPr lang="fr-FR" dirty="0">
                <a:solidFill>
                  <a:schemeClr val="bg1"/>
                </a:solidFill>
              </a:rPr>
              <a:t>En totalité il y a eu 125 augmentations 62 ont été attribués aux femmes 63 aux hommes. </a:t>
            </a:r>
          </a:p>
        </p:txBody>
      </p:sp>
    </p:spTree>
    <p:extLst>
      <p:ext uri="{BB962C8B-B14F-4D97-AF65-F5344CB8AC3E}">
        <p14:creationId xmlns:p14="http://schemas.microsoft.com/office/powerpoint/2010/main" val="1273918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8" name="Picture 4" descr="formation santé et sécurité au travail">
            <a:extLst>
              <a:ext uri="{FF2B5EF4-FFF2-40B4-BE49-F238E27FC236}">
                <a16:creationId xmlns:a16="http://schemas.microsoft.com/office/drawing/2014/main" id="{7D97871A-ADFB-1668-FFE1-586B80CB8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3" y="970193"/>
            <a:ext cx="9992294" cy="61394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73182" y="921784"/>
            <a:ext cx="7647407" cy="607148"/>
          </a:xfrm>
        </p:spPr>
        <p:txBody>
          <a:bodyPr>
            <a:noAutofit/>
          </a:bodyPr>
          <a:lstStyle/>
          <a:p>
            <a:r>
              <a:rPr lang="fr-FR" sz="2400" b="1" i="0" dirty="0">
                <a:solidFill>
                  <a:srgbClr val="000000"/>
                </a:solidFill>
                <a:effectLst/>
                <a:latin typeface="Helvetica Neue"/>
              </a:rPr>
              <a:t>Indicateur </a:t>
            </a:r>
            <a:r>
              <a:rPr lang="fr-FR" sz="2400" b="1" dirty="0">
                <a:solidFill>
                  <a:srgbClr val="000000"/>
                </a:solidFill>
                <a:latin typeface="Helvetica Neue"/>
              </a:rPr>
              <a:t>Sécurité et santé au travail</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3867774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94440" y="921784"/>
            <a:ext cx="7647407" cy="607148"/>
          </a:xfrm>
        </p:spPr>
        <p:txBody>
          <a:bodyPr>
            <a:noAutofit/>
          </a:bodyPr>
          <a:lstStyle/>
          <a:p>
            <a:r>
              <a:rPr lang="fr-FR" sz="2400" b="1" dirty="0">
                <a:solidFill>
                  <a:srgbClr val="000000"/>
                </a:solidFill>
                <a:latin typeface="Helvetica Neue"/>
              </a:rPr>
              <a:t>Sécurité et santé au travail – Accidents de travail</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188260B3-4700-481D-A85F-F64CD30EC568}"/>
              </a:ext>
            </a:extLst>
          </p:cNvPr>
          <p:cNvPicPr>
            <a:picLocks noChangeAspect="1"/>
          </p:cNvPicPr>
          <p:nvPr/>
        </p:nvPicPr>
        <p:blipFill>
          <a:blip r:embed="rId2"/>
          <a:stretch>
            <a:fillRect/>
          </a:stretch>
        </p:blipFill>
        <p:spPr>
          <a:xfrm>
            <a:off x="229263" y="2642166"/>
            <a:ext cx="5598798" cy="4101445"/>
          </a:xfrm>
          <a:prstGeom prst="rect">
            <a:avLst/>
          </a:prstGeom>
        </p:spPr>
      </p:pic>
      <p:pic>
        <p:nvPicPr>
          <p:cNvPr id="5" name="Image 4">
            <a:extLst>
              <a:ext uri="{FF2B5EF4-FFF2-40B4-BE49-F238E27FC236}">
                <a16:creationId xmlns:a16="http://schemas.microsoft.com/office/drawing/2014/main" id="{F4FD936A-DFB3-7F65-DDA0-9CE1C45332A2}"/>
              </a:ext>
            </a:extLst>
          </p:cNvPr>
          <p:cNvPicPr>
            <a:picLocks noChangeAspect="1"/>
          </p:cNvPicPr>
          <p:nvPr/>
        </p:nvPicPr>
        <p:blipFill>
          <a:blip r:embed="rId3"/>
          <a:stretch>
            <a:fillRect/>
          </a:stretch>
        </p:blipFill>
        <p:spPr>
          <a:xfrm>
            <a:off x="5905101" y="2642166"/>
            <a:ext cx="5774575" cy="4101445"/>
          </a:xfrm>
          <a:prstGeom prst="rect">
            <a:avLst/>
          </a:prstGeom>
        </p:spPr>
      </p:pic>
      <p:sp>
        <p:nvSpPr>
          <p:cNvPr id="9" name="ZoneTexte 8">
            <a:extLst>
              <a:ext uri="{FF2B5EF4-FFF2-40B4-BE49-F238E27FC236}">
                <a16:creationId xmlns:a16="http://schemas.microsoft.com/office/drawing/2014/main" id="{F6711B64-17FA-831F-985B-063F5D0E7CB3}"/>
              </a:ext>
            </a:extLst>
          </p:cNvPr>
          <p:cNvSpPr txBox="1"/>
          <p:nvPr/>
        </p:nvSpPr>
        <p:spPr>
          <a:xfrm>
            <a:off x="833337" y="1566642"/>
            <a:ext cx="10255841" cy="1200329"/>
          </a:xfrm>
          <a:prstGeom prst="rect">
            <a:avLst/>
          </a:prstGeom>
          <a:noFill/>
        </p:spPr>
        <p:txBody>
          <a:bodyPr wrap="square" rtlCol="0">
            <a:spAutoFit/>
          </a:bodyPr>
          <a:lstStyle/>
          <a:p>
            <a:r>
              <a:rPr lang="fr-FR" dirty="0">
                <a:solidFill>
                  <a:schemeClr val="bg1"/>
                </a:solidFill>
              </a:rPr>
              <a:t>La moitié des salariés F/H ont déjà subit un accident de travail.</a:t>
            </a:r>
          </a:p>
          <a:p>
            <a:r>
              <a:rPr lang="fr-FR" dirty="0">
                <a:solidFill>
                  <a:schemeClr val="bg1"/>
                </a:solidFill>
              </a:rPr>
              <a:t>Le nombre d’accident est très élevé, il n’y a pas de corrélation direct avec le genre.</a:t>
            </a:r>
          </a:p>
          <a:p>
            <a:r>
              <a:rPr lang="fr-FR" dirty="0">
                <a:solidFill>
                  <a:schemeClr val="bg1"/>
                </a:solidFill>
              </a:rPr>
              <a:t>Il faut faire une campagne de sensibilisation auprès des salariés. (Gestes et postures)</a:t>
            </a:r>
          </a:p>
          <a:p>
            <a:endParaRPr lang="fr-FR" dirty="0">
              <a:solidFill>
                <a:schemeClr val="bg1"/>
              </a:solidFill>
            </a:endParaRPr>
          </a:p>
        </p:txBody>
      </p:sp>
    </p:spTree>
    <p:extLst>
      <p:ext uri="{BB962C8B-B14F-4D97-AF65-F5344CB8AC3E}">
        <p14:creationId xmlns:p14="http://schemas.microsoft.com/office/powerpoint/2010/main" val="3865435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188E8D0-DF92-0CCB-B7A8-F98EE996C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06" y="1528932"/>
            <a:ext cx="7647408" cy="52215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631101" y="921784"/>
            <a:ext cx="7647407" cy="607148"/>
          </a:xfrm>
        </p:spPr>
        <p:txBody>
          <a:bodyPr>
            <a:noAutofit/>
          </a:bodyPr>
          <a:lstStyle/>
          <a:p>
            <a:r>
              <a:rPr lang="fr-FR" sz="2400" b="1" i="0" dirty="0">
                <a:solidFill>
                  <a:srgbClr val="000000"/>
                </a:solidFill>
                <a:effectLst/>
                <a:latin typeface="Helvetica Neue"/>
              </a:rPr>
              <a:t>Indicateur </a:t>
            </a:r>
            <a:r>
              <a:rPr lang="fr-FR" sz="2400" b="1" dirty="0">
                <a:solidFill>
                  <a:srgbClr val="000000"/>
                </a:solidFill>
                <a:latin typeface="Helvetica Neue"/>
              </a:rPr>
              <a:t>Rémunération Effective</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3323468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636004" y="927830"/>
            <a:ext cx="7647407" cy="607148"/>
          </a:xfrm>
        </p:spPr>
        <p:txBody>
          <a:bodyPr>
            <a:noAutofit/>
          </a:bodyPr>
          <a:lstStyle/>
          <a:p>
            <a:r>
              <a:rPr lang="fr-FR" sz="2400" b="1" dirty="0">
                <a:solidFill>
                  <a:srgbClr val="000000"/>
                </a:solidFill>
                <a:latin typeface="Helvetica Neue"/>
              </a:rPr>
              <a:t>Rémunération Effective – Salaire moyen</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725453CF-0DE0-FE3C-F32B-019AC06DED2C}"/>
              </a:ext>
            </a:extLst>
          </p:cNvPr>
          <p:cNvPicPr>
            <a:picLocks noChangeAspect="1"/>
          </p:cNvPicPr>
          <p:nvPr/>
        </p:nvPicPr>
        <p:blipFill>
          <a:blip r:embed="rId2"/>
          <a:stretch>
            <a:fillRect/>
          </a:stretch>
        </p:blipFill>
        <p:spPr>
          <a:xfrm>
            <a:off x="216138" y="2463800"/>
            <a:ext cx="5773251" cy="4279811"/>
          </a:xfrm>
          <a:prstGeom prst="rect">
            <a:avLst/>
          </a:prstGeom>
        </p:spPr>
      </p:pic>
      <p:pic>
        <p:nvPicPr>
          <p:cNvPr id="5" name="Image 4">
            <a:extLst>
              <a:ext uri="{FF2B5EF4-FFF2-40B4-BE49-F238E27FC236}">
                <a16:creationId xmlns:a16="http://schemas.microsoft.com/office/drawing/2014/main" id="{09B678EB-AA42-28A2-11B3-6F04AFAC3D23}"/>
              </a:ext>
            </a:extLst>
          </p:cNvPr>
          <p:cNvPicPr>
            <a:picLocks noChangeAspect="1"/>
          </p:cNvPicPr>
          <p:nvPr/>
        </p:nvPicPr>
        <p:blipFill>
          <a:blip r:embed="rId3"/>
          <a:stretch>
            <a:fillRect/>
          </a:stretch>
        </p:blipFill>
        <p:spPr>
          <a:xfrm>
            <a:off x="6316133" y="2327816"/>
            <a:ext cx="5875867" cy="4331038"/>
          </a:xfrm>
          <a:prstGeom prst="rect">
            <a:avLst/>
          </a:prstGeom>
        </p:spPr>
      </p:pic>
      <p:sp>
        <p:nvSpPr>
          <p:cNvPr id="9" name="ZoneTexte 8">
            <a:extLst>
              <a:ext uri="{FF2B5EF4-FFF2-40B4-BE49-F238E27FC236}">
                <a16:creationId xmlns:a16="http://schemas.microsoft.com/office/drawing/2014/main" id="{EC343D49-7CFB-DFC4-0D90-D94DE0A87951}"/>
              </a:ext>
            </a:extLst>
          </p:cNvPr>
          <p:cNvSpPr txBox="1"/>
          <p:nvPr/>
        </p:nvSpPr>
        <p:spPr>
          <a:xfrm>
            <a:off x="1583267" y="1662598"/>
            <a:ext cx="8610600" cy="369332"/>
          </a:xfrm>
          <a:prstGeom prst="rect">
            <a:avLst/>
          </a:prstGeom>
          <a:noFill/>
        </p:spPr>
        <p:txBody>
          <a:bodyPr wrap="square" rtlCol="0">
            <a:spAutoFit/>
          </a:bodyPr>
          <a:lstStyle/>
          <a:p>
            <a:r>
              <a:rPr lang="fr-FR" dirty="0">
                <a:solidFill>
                  <a:schemeClr val="bg1"/>
                </a:solidFill>
              </a:rPr>
              <a:t>Le salaire moyen tourne autour de 5 000€</a:t>
            </a:r>
          </a:p>
        </p:txBody>
      </p:sp>
    </p:spTree>
    <p:extLst>
      <p:ext uri="{BB962C8B-B14F-4D97-AF65-F5344CB8AC3E}">
        <p14:creationId xmlns:p14="http://schemas.microsoft.com/office/powerpoint/2010/main" val="954892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637260" y="921784"/>
            <a:ext cx="7647407" cy="607148"/>
          </a:xfrm>
        </p:spPr>
        <p:txBody>
          <a:bodyPr>
            <a:noAutofit/>
          </a:bodyPr>
          <a:lstStyle/>
          <a:p>
            <a:r>
              <a:rPr lang="fr-FR" sz="2400" b="1" dirty="0">
                <a:solidFill>
                  <a:srgbClr val="000000"/>
                </a:solidFill>
                <a:latin typeface="Helvetica Neue"/>
              </a:rPr>
              <a:t>Rémunération Effective – Age moyen</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D0A5B39D-81BD-2F90-46E2-3633FAF35D1F}"/>
              </a:ext>
            </a:extLst>
          </p:cNvPr>
          <p:cNvPicPr>
            <a:picLocks noChangeAspect="1"/>
          </p:cNvPicPr>
          <p:nvPr/>
        </p:nvPicPr>
        <p:blipFill>
          <a:blip r:embed="rId2"/>
          <a:stretch>
            <a:fillRect/>
          </a:stretch>
        </p:blipFill>
        <p:spPr>
          <a:xfrm>
            <a:off x="184516" y="2598594"/>
            <a:ext cx="5728137" cy="4145017"/>
          </a:xfrm>
          <a:prstGeom prst="rect">
            <a:avLst/>
          </a:prstGeom>
        </p:spPr>
      </p:pic>
      <p:pic>
        <p:nvPicPr>
          <p:cNvPr id="9" name="Image 8">
            <a:extLst>
              <a:ext uri="{FF2B5EF4-FFF2-40B4-BE49-F238E27FC236}">
                <a16:creationId xmlns:a16="http://schemas.microsoft.com/office/drawing/2014/main" id="{7BAC9EE1-9CEA-F3BF-D211-23E55857314E}"/>
              </a:ext>
            </a:extLst>
          </p:cNvPr>
          <p:cNvPicPr>
            <a:picLocks noChangeAspect="1"/>
          </p:cNvPicPr>
          <p:nvPr/>
        </p:nvPicPr>
        <p:blipFill>
          <a:blip r:embed="rId3"/>
          <a:stretch>
            <a:fillRect/>
          </a:stretch>
        </p:blipFill>
        <p:spPr>
          <a:xfrm>
            <a:off x="6153722" y="2601235"/>
            <a:ext cx="5571637" cy="4084187"/>
          </a:xfrm>
          <a:prstGeom prst="rect">
            <a:avLst/>
          </a:prstGeom>
        </p:spPr>
      </p:pic>
      <p:sp>
        <p:nvSpPr>
          <p:cNvPr id="10" name="ZoneTexte 9">
            <a:extLst>
              <a:ext uri="{FF2B5EF4-FFF2-40B4-BE49-F238E27FC236}">
                <a16:creationId xmlns:a16="http://schemas.microsoft.com/office/drawing/2014/main" id="{6A369877-AC0D-46D2-3083-4C6D257A4FC2}"/>
              </a:ext>
            </a:extLst>
          </p:cNvPr>
          <p:cNvSpPr txBox="1"/>
          <p:nvPr/>
        </p:nvSpPr>
        <p:spPr>
          <a:xfrm>
            <a:off x="1248157" y="1437311"/>
            <a:ext cx="9287934" cy="369332"/>
          </a:xfrm>
          <a:prstGeom prst="rect">
            <a:avLst/>
          </a:prstGeom>
          <a:noFill/>
        </p:spPr>
        <p:txBody>
          <a:bodyPr wrap="square" rtlCol="0">
            <a:spAutoFit/>
          </a:bodyPr>
          <a:lstStyle/>
          <a:p>
            <a:r>
              <a:rPr lang="fr-FR" dirty="0">
                <a:solidFill>
                  <a:schemeClr val="bg1"/>
                </a:solidFill>
              </a:rPr>
              <a:t>L’âge avec le plus d’effectifs correspond à la moyenne la plus élevé</a:t>
            </a:r>
          </a:p>
        </p:txBody>
      </p:sp>
      <p:sp>
        <p:nvSpPr>
          <p:cNvPr id="11" name="ZoneTexte 10">
            <a:extLst>
              <a:ext uri="{FF2B5EF4-FFF2-40B4-BE49-F238E27FC236}">
                <a16:creationId xmlns:a16="http://schemas.microsoft.com/office/drawing/2014/main" id="{5D1881E7-6C96-ADE7-50DF-5B355B1CDA92}"/>
              </a:ext>
            </a:extLst>
          </p:cNvPr>
          <p:cNvSpPr txBox="1"/>
          <p:nvPr/>
        </p:nvSpPr>
        <p:spPr>
          <a:xfrm>
            <a:off x="1286909" y="1833929"/>
            <a:ext cx="4191177" cy="369332"/>
          </a:xfrm>
          <a:prstGeom prst="rect">
            <a:avLst/>
          </a:prstGeom>
          <a:noFill/>
        </p:spPr>
        <p:txBody>
          <a:bodyPr wrap="square" rtlCol="0">
            <a:spAutoFit/>
          </a:bodyPr>
          <a:lstStyle/>
          <a:p>
            <a:r>
              <a:rPr lang="fr-FR" dirty="0">
                <a:solidFill>
                  <a:schemeClr val="bg1"/>
                </a:solidFill>
              </a:rPr>
              <a:t>25-35 ans pour les femmes +800€  </a:t>
            </a:r>
          </a:p>
        </p:txBody>
      </p:sp>
      <p:sp>
        <p:nvSpPr>
          <p:cNvPr id="12" name="ZoneTexte 11">
            <a:extLst>
              <a:ext uri="{FF2B5EF4-FFF2-40B4-BE49-F238E27FC236}">
                <a16:creationId xmlns:a16="http://schemas.microsoft.com/office/drawing/2014/main" id="{7AACC630-2BD2-11C2-5EB1-2269960B0E23}"/>
              </a:ext>
            </a:extLst>
          </p:cNvPr>
          <p:cNvSpPr txBox="1"/>
          <p:nvPr/>
        </p:nvSpPr>
        <p:spPr>
          <a:xfrm>
            <a:off x="1248157" y="2149291"/>
            <a:ext cx="4664496" cy="369332"/>
          </a:xfrm>
          <a:prstGeom prst="rect">
            <a:avLst/>
          </a:prstGeom>
          <a:noFill/>
        </p:spPr>
        <p:txBody>
          <a:bodyPr wrap="square" rtlCol="0">
            <a:spAutoFit/>
          </a:bodyPr>
          <a:lstStyle/>
          <a:p>
            <a:r>
              <a:rPr lang="fr-FR" dirty="0">
                <a:solidFill>
                  <a:schemeClr val="bg1"/>
                </a:solidFill>
              </a:rPr>
              <a:t>60 ans et plus pour les hommes +700€  </a:t>
            </a:r>
          </a:p>
        </p:txBody>
      </p:sp>
    </p:spTree>
    <p:extLst>
      <p:ext uri="{BB962C8B-B14F-4D97-AF65-F5344CB8AC3E}">
        <p14:creationId xmlns:p14="http://schemas.microsoft.com/office/powerpoint/2010/main" val="856008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660942" y="929168"/>
            <a:ext cx="7892854" cy="607148"/>
          </a:xfrm>
        </p:spPr>
        <p:txBody>
          <a:bodyPr>
            <a:noAutofit/>
          </a:bodyPr>
          <a:lstStyle/>
          <a:p>
            <a:r>
              <a:rPr lang="fr-FR" sz="2400" b="1" dirty="0">
                <a:solidFill>
                  <a:srgbClr val="000000"/>
                </a:solidFill>
                <a:latin typeface="Helvetica Neue"/>
              </a:rPr>
              <a:t>Rémunération Effective – Salaire moyen par service</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63AC8FF7-AC16-347C-4821-8FCF2F7CC1D6}"/>
              </a:ext>
            </a:extLst>
          </p:cNvPr>
          <p:cNvPicPr>
            <a:picLocks noChangeAspect="1"/>
          </p:cNvPicPr>
          <p:nvPr/>
        </p:nvPicPr>
        <p:blipFill>
          <a:blip r:embed="rId2"/>
          <a:stretch>
            <a:fillRect/>
          </a:stretch>
        </p:blipFill>
        <p:spPr>
          <a:xfrm>
            <a:off x="164471" y="1748225"/>
            <a:ext cx="6820530" cy="4888435"/>
          </a:xfrm>
          <a:prstGeom prst="rect">
            <a:avLst/>
          </a:prstGeom>
        </p:spPr>
      </p:pic>
      <p:sp>
        <p:nvSpPr>
          <p:cNvPr id="5" name="ZoneTexte 4">
            <a:extLst>
              <a:ext uri="{FF2B5EF4-FFF2-40B4-BE49-F238E27FC236}">
                <a16:creationId xmlns:a16="http://schemas.microsoft.com/office/drawing/2014/main" id="{511C5B9D-AFC8-0256-D22A-C036C9C2D101}"/>
              </a:ext>
            </a:extLst>
          </p:cNvPr>
          <p:cNvSpPr txBox="1"/>
          <p:nvPr/>
        </p:nvSpPr>
        <p:spPr>
          <a:xfrm>
            <a:off x="7057505" y="1731652"/>
            <a:ext cx="4970024" cy="2862322"/>
          </a:xfrm>
          <a:prstGeom prst="rect">
            <a:avLst/>
          </a:prstGeom>
          <a:noFill/>
        </p:spPr>
        <p:txBody>
          <a:bodyPr wrap="square" rtlCol="0">
            <a:spAutoFit/>
          </a:bodyPr>
          <a:lstStyle/>
          <a:p>
            <a:r>
              <a:rPr lang="fr-FR" b="1" dirty="0">
                <a:solidFill>
                  <a:schemeClr val="bg1"/>
                </a:solidFill>
              </a:rPr>
              <a:t>Il y a certains corps de métier qui différent en moyenne salariale.</a:t>
            </a:r>
          </a:p>
          <a:p>
            <a:endParaRPr lang="fr-FR" b="1" dirty="0">
              <a:solidFill>
                <a:schemeClr val="bg1"/>
              </a:solidFill>
            </a:endParaRPr>
          </a:p>
          <a:p>
            <a:pPr marL="285750" indent="-285750">
              <a:buFontTx/>
              <a:buChar char="-"/>
            </a:pPr>
            <a:r>
              <a:rPr lang="fr-FR" dirty="0">
                <a:solidFill>
                  <a:schemeClr val="bg1"/>
                </a:solidFill>
              </a:rPr>
              <a:t>Commercial favorise les Hommes. +800€</a:t>
            </a:r>
          </a:p>
          <a:p>
            <a:pPr marL="285750" indent="-285750">
              <a:buFontTx/>
              <a:buChar char="-"/>
            </a:pPr>
            <a:r>
              <a:rPr lang="fr-FR" dirty="0">
                <a:solidFill>
                  <a:schemeClr val="bg1"/>
                </a:solidFill>
              </a:rPr>
              <a:t>Marketing favorise les Hommes. +1100€</a:t>
            </a:r>
          </a:p>
          <a:p>
            <a:pPr marL="285750" indent="-285750">
              <a:buFontTx/>
              <a:buChar char="-"/>
            </a:pPr>
            <a:r>
              <a:rPr lang="fr-FR" dirty="0">
                <a:solidFill>
                  <a:schemeClr val="bg1"/>
                </a:solidFill>
              </a:rPr>
              <a:t>RH favorise les Hommes. +600€</a:t>
            </a:r>
          </a:p>
          <a:p>
            <a:pPr marL="285750" indent="-285750">
              <a:buFontTx/>
              <a:buChar char="-"/>
            </a:pPr>
            <a:endParaRPr lang="fr-FR" dirty="0">
              <a:solidFill>
                <a:schemeClr val="bg1"/>
              </a:solidFill>
            </a:endParaRPr>
          </a:p>
          <a:p>
            <a:pPr marL="285750" indent="-285750">
              <a:buFontTx/>
              <a:buChar char="-"/>
            </a:pPr>
            <a:r>
              <a:rPr lang="fr-FR" dirty="0">
                <a:solidFill>
                  <a:schemeClr val="bg1"/>
                </a:solidFill>
              </a:rPr>
              <a:t>Compta pour les Femmes. +800€</a:t>
            </a:r>
          </a:p>
          <a:p>
            <a:pPr marL="285750" indent="-285750">
              <a:buFontTx/>
              <a:buChar char="-"/>
            </a:pPr>
            <a:endParaRPr lang="fr-FR" dirty="0">
              <a:solidFill>
                <a:schemeClr val="bg1"/>
              </a:solidFill>
            </a:endParaRPr>
          </a:p>
          <a:p>
            <a:r>
              <a:rPr lang="fr-FR" b="1" dirty="0">
                <a:solidFill>
                  <a:schemeClr val="bg1"/>
                </a:solidFill>
              </a:rPr>
              <a:t>Les écarts sur ces métiers sont significatifs.</a:t>
            </a:r>
          </a:p>
        </p:txBody>
      </p:sp>
    </p:spTree>
    <p:extLst>
      <p:ext uri="{BB962C8B-B14F-4D97-AF65-F5344CB8AC3E}">
        <p14:creationId xmlns:p14="http://schemas.microsoft.com/office/powerpoint/2010/main" val="381471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94440" y="1240496"/>
            <a:ext cx="7647407" cy="607148"/>
          </a:xfrm>
        </p:spPr>
        <p:txBody>
          <a:bodyPr>
            <a:noAutofit/>
          </a:bodyPr>
          <a:lstStyle/>
          <a:p>
            <a:r>
              <a:rPr lang="fr-FR" sz="2400" b="1" dirty="0">
                <a:solidFill>
                  <a:srgbClr val="000000"/>
                </a:solidFill>
                <a:latin typeface="Helvetica Neue"/>
              </a:rPr>
              <a:t>Annexe – Utilisation de KNIME</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1D7DBF04-CEF1-E801-FCE7-3FEC043450F0}"/>
              </a:ext>
            </a:extLst>
          </p:cNvPr>
          <p:cNvPicPr>
            <a:picLocks noChangeAspect="1"/>
          </p:cNvPicPr>
          <p:nvPr/>
        </p:nvPicPr>
        <p:blipFill>
          <a:blip r:embed="rId2"/>
          <a:stretch>
            <a:fillRect/>
          </a:stretch>
        </p:blipFill>
        <p:spPr>
          <a:xfrm>
            <a:off x="6297717" y="1781370"/>
            <a:ext cx="4518564" cy="1175532"/>
          </a:xfrm>
          <a:prstGeom prst="rect">
            <a:avLst/>
          </a:prstGeom>
        </p:spPr>
      </p:pic>
      <p:sp>
        <p:nvSpPr>
          <p:cNvPr id="5" name="Sous-titre 2">
            <a:extLst>
              <a:ext uri="{FF2B5EF4-FFF2-40B4-BE49-F238E27FC236}">
                <a16:creationId xmlns:a16="http://schemas.microsoft.com/office/drawing/2014/main" id="{99FA1CDD-E39B-C4C5-9454-8232DF98389C}"/>
              </a:ext>
            </a:extLst>
          </p:cNvPr>
          <p:cNvSpPr txBox="1">
            <a:spLocks/>
          </p:cNvSpPr>
          <p:nvPr/>
        </p:nvSpPr>
        <p:spPr>
          <a:xfrm>
            <a:off x="689175" y="3287599"/>
            <a:ext cx="5011409" cy="288254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0" i="0" dirty="0">
                <a:solidFill>
                  <a:srgbClr val="4D5156"/>
                </a:solidFill>
                <a:effectLst/>
                <a:latin typeface="arial" panose="020B0604020202020204" pitchFamily="34" charset="0"/>
              </a:rPr>
              <a:t>KNIME est un logiciel libre et open-source d'analyse de données</a:t>
            </a:r>
            <a:endParaRPr lang="fr-FR" sz="2400" dirty="0">
              <a:solidFill>
                <a:srgbClr val="000000"/>
              </a:solidFill>
              <a:latin typeface="Helvetica Neue"/>
            </a:endParaRPr>
          </a:p>
        </p:txBody>
      </p:sp>
    </p:spTree>
    <p:extLst>
      <p:ext uri="{BB962C8B-B14F-4D97-AF65-F5344CB8AC3E}">
        <p14:creationId xmlns:p14="http://schemas.microsoft.com/office/powerpoint/2010/main" val="3340083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94440" y="1240496"/>
            <a:ext cx="7647407" cy="607148"/>
          </a:xfrm>
        </p:spPr>
        <p:txBody>
          <a:bodyPr>
            <a:noAutofit/>
          </a:bodyPr>
          <a:lstStyle/>
          <a:p>
            <a:r>
              <a:rPr lang="fr-FR" sz="2400" b="1" dirty="0">
                <a:solidFill>
                  <a:srgbClr val="000000"/>
                </a:solidFill>
                <a:latin typeface="Helvetica Neue"/>
              </a:rPr>
              <a:t>Annexe – Utilisation de KNIME</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1D7DBF04-CEF1-E801-FCE7-3FEC043450F0}"/>
              </a:ext>
            </a:extLst>
          </p:cNvPr>
          <p:cNvPicPr>
            <a:picLocks noChangeAspect="1"/>
          </p:cNvPicPr>
          <p:nvPr/>
        </p:nvPicPr>
        <p:blipFill>
          <a:blip r:embed="rId2"/>
          <a:stretch>
            <a:fillRect/>
          </a:stretch>
        </p:blipFill>
        <p:spPr>
          <a:xfrm>
            <a:off x="8826734" y="308527"/>
            <a:ext cx="2867478" cy="745992"/>
          </a:xfrm>
          <a:prstGeom prst="rect">
            <a:avLst/>
          </a:prstGeom>
        </p:spPr>
      </p:pic>
      <p:sp>
        <p:nvSpPr>
          <p:cNvPr id="5" name="Sous-titre 2">
            <a:extLst>
              <a:ext uri="{FF2B5EF4-FFF2-40B4-BE49-F238E27FC236}">
                <a16:creationId xmlns:a16="http://schemas.microsoft.com/office/drawing/2014/main" id="{99FA1CDD-E39B-C4C5-9454-8232DF98389C}"/>
              </a:ext>
            </a:extLst>
          </p:cNvPr>
          <p:cNvSpPr txBox="1">
            <a:spLocks/>
          </p:cNvSpPr>
          <p:nvPr/>
        </p:nvSpPr>
        <p:spPr>
          <a:xfrm>
            <a:off x="689175" y="3287599"/>
            <a:ext cx="5011409" cy="288254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400" dirty="0">
              <a:solidFill>
                <a:srgbClr val="000000"/>
              </a:solidFill>
              <a:latin typeface="Helvetica Neue"/>
            </a:endParaRPr>
          </a:p>
        </p:txBody>
      </p:sp>
      <p:sp>
        <p:nvSpPr>
          <p:cNvPr id="2" name="Sous-titre 2">
            <a:extLst>
              <a:ext uri="{FF2B5EF4-FFF2-40B4-BE49-F238E27FC236}">
                <a16:creationId xmlns:a16="http://schemas.microsoft.com/office/drawing/2014/main" id="{777FFA60-02BA-1D85-32C1-766087B86662}"/>
              </a:ext>
            </a:extLst>
          </p:cNvPr>
          <p:cNvSpPr txBox="1">
            <a:spLocks/>
          </p:cNvSpPr>
          <p:nvPr/>
        </p:nvSpPr>
        <p:spPr>
          <a:xfrm>
            <a:off x="990496" y="1772008"/>
            <a:ext cx="2552415" cy="6071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Import des données</a:t>
            </a:r>
          </a:p>
          <a:p>
            <a:endParaRPr lang="fr-FR" sz="2400" dirty="0">
              <a:solidFill>
                <a:srgbClr val="000000"/>
              </a:solidFill>
              <a:latin typeface="Helvetica Neue"/>
            </a:endParaRPr>
          </a:p>
        </p:txBody>
      </p:sp>
      <p:sp>
        <p:nvSpPr>
          <p:cNvPr id="11" name="Sous-titre 2">
            <a:extLst>
              <a:ext uri="{FF2B5EF4-FFF2-40B4-BE49-F238E27FC236}">
                <a16:creationId xmlns:a16="http://schemas.microsoft.com/office/drawing/2014/main" id="{F65DAE9D-3630-5B2F-6A06-3C6DA9532E3B}"/>
              </a:ext>
            </a:extLst>
          </p:cNvPr>
          <p:cNvSpPr txBox="1">
            <a:spLocks/>
          </p:cNvSpPr>
          <p:nvPr/>
        </p:nvSpPr>
        <p:spPr>
          <a:xfrm>
            <a:off x="2812487" y="1786880"/>
            <a:ext cx="3079637" cy="6071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Jointure des données</a:t>
            </a:r>
          </a:p>
          <a:p>
            <a:endParaRPr lang="fr-FR" sz="2400" dirty="0">
              <a:solidFill>
                <a:srgbClr val="000000"/>
              </a:solidFill>
              <a:latin typeface="Helvetica Neue"/>
            </a:endParaRPr>
          </a:p>
        </p:txBody>
      </p:sp>
      <p:sp>
        <p:nvSpPr>
          <p:cNvPr id="16" name="Sous-titre 2">
            <a:extLst>
              <a:ext uri="{FF2B5EF4-FFF2-40B4-BE49-F238E27FC236}">
                <a16:creationId xmlns:a16="http://schemas.microsoft.com/office/drawing/2014/main" id="{C53D8D18-CE4D-4834-DF91-3ADB030422BF}"/>
              </a:ext>
            </a:extLst>
          </p:cNvPr>
          <p:cNvSpPr txBox="1">
            <a:spLocks/>
          </p:cNvSpPr>
          <p:nvPr/>
        </p:nvSpPr>
        <p:spPr>
          <a:xfrm>
            <a:off x="5527167" y="1996925"/>
            <a:ext cx="3079637" cy="6071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Nettoyage </a:t>
            </a:r>
          </a:p>
          <a:p>
            <a:endParaRPr lang="fr-FR" sz="2400" dirty="0">
              <a:solidFill>
                <a:srgbClr val="000000"/>
              </a:solidFill>
              <a:latin typeface="Helvetica Neue"/>
            </a:endParaRPr>
          </a:p>
        </p:txBody>
      </p:sp>
      <p:pic>
        <p:nvPicPr>
          <p:cNvPr id="18" name="Image 17">
            <a:extLst>
              <a:ext uri="{FF2B5EF4-FFF2-40B4-BE49-F238E27FC236}">
                <a16:creationId xmlns:a16="http://schemas.microsoft.com/office/drawing/2014/main" id="{E692CCFE-560B-C735-7485-B913A0B0287A}"/>
              </a:ext>
            </a:extLst>
          </p:cNvPr>
          <p:cNvPicPr>
            <a:picLocks noChangeAspect="1"/>
          </p:cNvPicPr>
          <p:nvPr/>
        </p:nvPicPr>
        <p:blipFill>
          <a:blip r:embed="rId3"/>
          <a:stretch>
            <a:fillRect/>
          </a:stretch>
        </p:blipFill>
        <p:spPr>
          <a:xfrm>
            <a:off x="990496" y="2728355"/>
            <a:ext cx="7762875" cy="3667125"/>
          </a:xfrm>
          <a:prstGeom prst="rect">
            <a:avLst/>
          </a:prstGeom>
        </p:spPr>
      </p:pic>
    </p:spTree>
    <p:extLst>
      <p:ext uri="{BB962C8B-B14F-4D97-AF65-F5344CB8AC3E}">
        <p14:creationId xmlns:p14="http://schemas.microsoft.com/office/powerpoint/2010/main" val="125541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94440" y="1240496"/>
            <a:ext cx="7647407" cy="607148"/>
          </a:xfrm>
        </p:spPr>
        <p:txBody>
          <a:bodyPr>
            <a:noAutofit/>
          </a:bodyPr>
          <a:lstStyle/>
          <a:p>
            <a:r>
              <a:rPr lang="fr-FR" sz="2400" b="1" dirty="0">
                <a:solidFill>
                  <a:srgbClr val="000000"/>
                </a:solidFill>
                <a:latin typeface="Helvetica Neue"/>
              </a:rPr>
              <a:t>Annexe – Utilisation de KNIME</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1D7DBF04-CEF1-E801-FCE7-3FEC043450F0}"/>
              </a:ext>
            </a:extLst>
          </p:cNvPr>
          <p:cNvPicPr>
            <a:picLocks noChangeAspect="1"/>
          </p:cNvPicPr>
          <p:nvPr/>
        </p:nvPicPr>
        <p:blipFill>
          <a:blip r:embed="rId2"/>
          <a:stretch>
            <a:fillRect/>
          </a:stretch>
        </p:blipFill>
        <p:spPr>
          <a:xfrm>
            <a:off x="8826734" y="308527"/>
            <a:ext cx="2867478" cy="745992"/>
          </a:xfrm>
          <a:prstGeom prst="rect">
            <a:avLst/>
          </a:prstGeom>
        </p:spPr>
      </p:pic>
      <p:sp>
        <p:nvSpPr>
          <p:cNvPr id="5" name="Sous-titre 2">
            <a:extLst>
              <a:ext uri="{FF2B5EF4-FFF2-40B4-BE49-F238E27FC236}">
                <a16:creationId xmlns:a16="http://schemas.microsoft.com/office/drawing/2014/main" id="{99FA1CDD-E39B-C4C5-9454-8232DF98389C}"/>
              </a:ext>
            </a:extLst>
          </p:cNvPr>
          <p:cNvSpPr txBox="1">
            <a:spLocks/>
          </p:cNvSpPr>
          <p:nvPr/>
        </p:nvSpPr>
        <p:spPr>
          <a:xfrm>
            <a:off x="689175" y="3287599"/>
            <a:ext cx="5011409" cy="288254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400" dirty="0">
              <a:solidFill>
                <a:srgbClr val="000000"/>
              </a:solidFill>
              <a:latin typeface="Helvetica Neue"/>
            </a:endParaRPr>
          </a:p>
        </p:txBody>
      </p:sp>
      <p:sp>
        <p:nvSpPr>
          <p:cNvPr id="11" name="Sous-titre 2">
            <a:extLst>
              <a:ext uri="{FF2B5EF4-FFF2-40B4-BE49-F238E27FC236}">
                <a16:creationId xmlns:a16="http://schemas.microsoft.com/office/drawing/2014/main" id="{F65DAE9D-3630-5B2F-6A06-3C6DA9532E3B}"/>
              </a:ext>
            </a:extLst>
          </p:cNvPr>
          <p:cNvSpPr txBox="1">
            <a:spLocks/>
          </p:cNvSpPr>
          <p:nvPr/>
        </p:nvSpPr>
        <p:spPr>
          <a:xfrm>
            <a:off x="689175" y="5010356"/>
            <a:ext cx="4491833" cy="6071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Export du nouveau fichier CSV</a:t>
            </a:r>
          </a:p>
          <a:p>
            <a:endParaRPr lang="fr-FR" sz="2400" dirty="0">
              <a:solidFill>
                <a:srgbClr val="000000"/>
              </a:solidFill>
              <a:latin typeface="Helvetica Neue"/>
            </a:endParaRPr>
          </a:p>
        </p:txBody>
      </p:sp>
      <p:sp>
        <p:nvSpPr>
          <p:cNvPr id="16" name="Sous-titre 2">
            <a:extLst>
              <a:ext uri="{FF2B5EF4-FFF2-40B4-BE49-F238E27FC236}">
                <a16:creationId xmlns:a16="http://schemas.microsoft.com/office/drawing/2014/main" id="{C53D8D18-CE4D-4834-DF91-3ADB030422BF}"/>
              </a:ext>
            </a:extLst>
          </p:cNvPr>
          <p:cNvSpPr txBox="1">
            <a:spLocks/>
          </p:cNvSpPr>
          <p:nvPr/>
        </p:nvSpPr>
        <p:spPr>
          <a:xfrm>
            <a:off x="1897070" y="2585630"/>
            <a:ext cx="3079637" cy="6071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Respect de la RGPD  </a:t>
            </a:r>
          </a:p>
          <a:p>
            <a:endParaRPr lang="fr-FR" sz="2400" dirty="0">
              <a:solidFill>
                <a:srgbClr val="000000"/>
              </a:solidFill>
              <a:latin typeface="Helvetica Neue"/>
            </a:endParaRPr>
          </a:p>
        </p:txBody>
      </p:sp>
      <p:pic>
        <p:nvPicPr>
          <p:cNvPr id="10" name="Image 9">
            <a:extLst>
              <a:ext uri="{FF2B5EF4-FFF2-40B4-BE49-F238E27FC236}">
                <a16:creationId xmlns:a16="http://schemas.microsoft.com/office/drawing/2014/main" id="{F1DFD599-1630-391B-C95A-29EC169057EE}"/>
              </a:ext>
            </a:extLst>
          </p:cNvPr>
          <p:cNvPicPr>
            <a:picLocks noChangeAspect="1"/>
          </p:cNvPicPr>
          <p:nvPr/>
        </p:nvPicPr>
        <p:blipFill>
          <a:blip r:embed="rId3"/>
          <a:stretch>
            <a:fillRect/>
          </a:stretch>
        </p:blipFill>
        <p:spPr>
          <a:xfrm>
            <a:off x="5086101" y="1847644"/>
            <a:ext cx="4952205" cy="4952205"/>
          </a:xfrm>
          <a:prstGeom prst="rect">
            <a:avLst/>
          </a:prstGeom>
        </p:spPr>
      </p:pic>
    </p:spTree>
    <p:extLst>
      <p:ext uri="{BB962C8B-B14F-4D97-AF65-F5344CB8AC3E}">
        <p14:creationId xmlns:p14="http://schemas.microsoft.com/office/powerpoint/2010/main" val="2148019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0" y="204598"/>
            <a:ext cx="7111225"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084076" y="412669"/>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8" name="Sous-titre 2">
            <a:extLst>
              <a:ext uri="{FF2B5EF4-FFF2-40B4-BE49-F238E27FC236}">
                <a16:creationId xmlns:a16="http://schemas.microsoft.com/office/drawing/2014/main" id="{3FBCB0CC-E503-04F4-F88C-C8F45CC0694D}"/>
              </a:ext>
            </a:extLst>
          </p:cNvPr>
          <p:cNvSpPr txBox="1">
            <a:spLocks/>
          </p:cNvSpPr>
          <p:nvPr/>
        </p:nvSpPr>
        <p:spPr>
          <a:xfrm>
            <a:off x="536759" y="1362067"/>
            <a:ext cx="6574466" cy="206693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dirty="0">
                <a:solidFill>
                  <a:schemeClr val="accent2">
                    <a:lumMod val="75000"/>
                  </a:schemeClr>
                </a:solidFill>
              </a:rPr>
              <a:t>RGPD et CNIL</a:t>
            </a:r>
          </a:p>
          <a:p>
            <a:pPr algn="l"/>
            <a:r>
              <a:rPr lang="fr-FR" sz="2000" b="1" dirty="0">
                <a:solidFill>
                  <a:srgbClr val="000000"/>
                </a:solidFill>
                <a:latin typeface="Helvetica Neue"/>
              </a:rPr>
              <a:t>Conformité à la loi</a:t>
            </a:r>
            <a:endParaRPr lang="fr-FR" sz="2000" b="1" i="0" dirty="0">
              <a:solidFill>
                <a:srgbClr val="000000"/>
              </a:solidFill>
              <a:effectLst/>
              <a:latin typeface="Helvetica Neue"/>
            </a:endParaRPr>
          </a:p>
          <a:p>
            <a:pPr algn="l"/>
            <a:endParaRPr lang="fr-FR" sz="1100" b="1" i="0" dirty="0">
              <a:solidFill>
                <a:srgbClr val="000000"/>
              </a:solidFill>
              <a:effectLst/>
              <a:latin typeface="Helvetica Neue"/>
            </a:endParaRPr>
          </a:p>
          <a:p>
            <a:r>
              <a:rPr lang="fr-FR" sz="1800" i="0" dirty="0">
                <a:solidFill>
                  <a:srgbClr val="000000"/>
                </a:solidFill>
                <a:effectLst/>
                <a:latin typeface="Helvetica Neue"/>
              </a:rPr>
              <a:t>- </a:t>
            </a:r>
            <a:r>
              <a:rPr lang="fr-FR" sz="1800" b="1" i="0" dirty="0">
                <a:solidFill>
                  <a:srgbClr val="000000"/>
                </a:solidFill>
                <a:effectLst/>
                <a:latin typeface="Helvetica Neue"/>
              </a:rPr>
              <a:t>Le rôle de la RGPD et de la CNIL</a:t>
            </a:r>
          </a:p>
          <a:p>
            <a:r>
              <a:rPr lang="fr-FR" sz="1600" b="1" i="0" dirty="0">
                <a:solidFill>
                  <a:srgbClr val="000000"/>
                </a:solidFill>
                <a:effectLst/>
                <a:latin typeface="Helvetica Neue"/>
              </a:rPr>
              <a:t>  </a:t>
            </a:r>
            <a:r>
              <a:rPr lang="fr-FR" sz="1600" i="1" dirty="0">
                <a:solidFill>
                  <a:srgbClr val="000000"/>
                </a:solidFill>
                <a:effectLst/>
                <a:latin typeface="Helvetica Neue"/>
              </a:rPr>
              <a:t>Rappel de la loi sur le traitement des données et l’</a:t>
            </a:r>
            <a:r>
              <a:rPr lang="fr-FR" sz="1600" i="1" dirty="0" err="1">
                <a:solidFill>
                  <a:srgbClr val="000000"/>
                </a:solidFill>
                <a:effectLst/>
                <a:latin typeface="Helvetica Neue"/>
              </a:rPr>
              <a:t>anonamysation</a:t>
            </a:r>
            <a:endParaRPr lang="fr-FR" sz="1600" i="1" dirty="0">
              <a:solidFill>
                <a:srgbClr val="000000"/>
              </a:solidFill>
              <a:effectLst/>
              <a:latin typeface="Helvetica Neue"/>
            </a:endParaRPr>
          </a:p>
          <a:p>
            <a:endParaRPr lang="fr-FR" sz="800" i="1" dirty="0">
              <a:solidFill>
                <a:srgbClr val="000000"/>
              </a:solidFill>
              <a:effectLst/>
              <a:latin typeface="Helvetica Neue"/>
            </a:endParaRPr>
          </a:p>
        </p:txBody>
      </p:sp>
      <p:sp>
        <p:nvSpPr>
          <p:cNvPr id="3" name="ZoneTexte 2">
            <a:extLst>
              <a:ext uri="{FF2B5EF4-FFF2-40B4-BE49-F238E27FC236}">
                <a16:creationId xmlns:a16="http://schemas.microsoft.com/office/drawing/2014/main" id="{7F17AFAD-CE71-49D8-645B-5C6F7FFC3D80}"/>
              </a:ext>
            </a:extLst>
          </p:cNvPr>
          <p:cNvSpPr txBox="1"/>
          <p:nvPr/>
        </p:nvSpPr>
        <p:spPr>
          <a:xfrm>
            <a:off x="490506" y="3366178"/>
            <a:ext cx="6130212" cy="1200329"/>
          </a:xfrm>
          <a:prstGeom prst="rect">
            <a:avLst/>
          </a:prstGeom>
          <a:noFill/>
        </p:spPr>
        <p:txBody>
          <a:bodyPr wrap="square">
            <a:spAutoFit/>
          </a:bodyPr>
          <a:lstStyle/>
          <a:p>
            <a:pPr>
              <a:lnSpc>
                <a:spcPct val="200000"/>
              </a:lnSpc>
            </a:pPr>
            <a:r>
              <a:rPr lang="fr-FR" sz="1800" b="1" i="0" dirty="0">
                <a:solidFill>
                  <a:srgbClr val="000000"/>
                </a:solidFill>
                <a:effectLst/>
                <a:latin typeface="Helvetica Neue"/>
              </a:rPr>
              <a:t>- </a:t>
            </a:r>
            <a:r>
              <a:rPr lang="fr-FR" sz="1800" b="1" dirty="0">
                <a:solidFill>
                  <a:srgbClr val="000000"/>
                </a:solidFill>
                <a:latin typeface="Helvetica Neue"/>
              </a:rPr>
              <a:t>Présentation des données fournit</a:t>
            </a:r>
          </a:p>
          <a:p>
            <a:r>
              <a:rPr lang="fr-FR" sz="1800" i="1" dirty="0">
                <a:solidFill>
                  <a:srgbClr val="000000"/>
                </a:solidFill>
                <a:effectLst/>
                <a:latin typeface="Helvetica Neue"/>
              </a:rPr>
              <a:t>  Visualisation des données</a:t>
            </a:r>
          </a:p>
          <a:p>
            <a:endParaRPr lang="fr-FR" sz="1800" i="1" dirty="0">
              <a:solidFill>
                <a:srgbClr val="000000"/>
              </a:solidFill>
              <a:effectLst/>
              <a:latin typeface="Helvetica Neue"/>
            </a:endParaRPr>
          </a:p>
        </p:txBody>
      </p:sp>
      <p:sp>
        <p:nvSpPr>
          <p:cNvPr id="4" name="ZoneTexte 3">
            <a:extLst>
              <a:ext uri="{FF2B5EF4-FFF2-40B4-BE49-F238E27FC236}">
                <a16:creationId xmlns:a16="http://schemas.microsoft.com/office/drawing/2014/main" id="{36D08B20-4AC4-B095-6357-748235CD2DE7}"/>
              </a:ext>
            </a:extLst>
          </p:cNvPr>
          <p:cNvSpPr txBox="1"/>
          <p:nvPr/>
        </p:nvSpPr>
        <p:spPr>
          <a:xfrm>
            <a:off x="490506" y="4323911"/>
            <a:ext cx="6130212" cy="923330"/>
          </a:xfrm>
          <a:prstGeom prst="rect">
            <a:avLst/>
          </a:prstGeom>
          <a:noFill/>
        </p:spPr>
        <p:txBody>
          <a:bodyPr wrap="square">
            <a:spAutoFit/>
          </a:bodyPr>
          <a:lstStyle/>
          <a:p>
            <a:pPr>
              <a:lnSpc>
                <a:spcPct val="200000"/>
              </a:lnSpc>
            </a:pPr>
            <a:r>
              <a:rPr lang="fr-FR" sz="1800" b="1" dirty="0">
                <a:solidFill>
                  <a:srgbClr val="000000"/>
                </a:solidFill>
                <a:latin typeface="Helvetica Neue"/>
              </a:rPr>
              <a:t>- Mise en conformité des données</a:t>
            </a:r>
          </a:p>
          <a:p>
            <a:r>
              <a:rPr lang="fr-FR" sz="1800" i="1" dirty="0">
                <a:solidFill>
                  <a:srgbClr val="000000"/>
                </a:solidFill>
                <a:latin typeface="Helvetica Neue"/>
              </a:rPr>
              <a:t>  Présentation des données supprimés</a:t>
            </a:r>
            <a:endParaRPr lang="fr-FR" sz="1800" i="1" dirty="0">
              <a:solidFill>
                <a:srgbClr val="000000"/>
              </a:solidFill>
              <a:effectLst/>
              <a:latin typeface="Helvetica Neue"/>
            </a:endParaRPr>
          </a:p>
        </p:txBody>
      </p:sp>
      <p:sp>
        <p:nvSpPr>
          <p:cNvPr id="9" name="ZoneTexte 8">
            <a:extLst>
              <a:ext uri="{FF2B5EF4-FFF2-40B4-BE49-F238E27FC236}">
                <a16:creationId xmlns:a16="http://schemas.microsoft.com/office/drawing/2014/main" id="{FD1E2301-52BC-B6A8-7ADF-95F522BA8689}"/>
              </a:ext>
            </a:extLst>
          </p:cNvPr>
          <p:cNvSpPr txBox="1"/>
          <p:nvPr/>
        </p:nvSpPr>
        <p:spPr>
          <a:xfrm>
            <a:off x="490506" y="5453073"/>
            <a:ext cx="6130212" cy="1200329"/>
          </a:xfrm>
          <a:prstGeom prst="rect">
            <a:avLst/>
          </a:prstGeom>
          <a:noFill/>
        </p:spPr>
        <p:txBody>
          <a:bodyPr wrap="square">
            <a:spAutoFit/>
          </a:bodyPr>
          <a:lstStyle/>
          <a:p>
            <a:r>
              <a:rPr lang="fr-FR" sz="1800" b="1" dirty="0">
                <a:solidFill>
                  <a:srgbClr val="000000"/>
                </a:solidFill>
                <a:latin typeface="Helvetica Neue"/>
              </a:rPr>
              <a:t>- Exportation du fichier .CSV</a:t>
            </a:r>
          </a:p>
          <a:p>
            <a:pPr>
              <a:lnSpc>
                <a:spcPct val="200000"/>
              </a:lnSpc>
            </a:pPr>
            <a:r>
              <a:rPr lang="fr-FR" sz="1800" i="1" dirty="0">
                <a:solidFill>
                  <a:srgbClr val="000000"/>
                </a:solidFill>
                <a:latin typeface="Helvetica Neue"/>
              </a:rPr>
              <a:t>  Lecture du nouveau fichier respectant la conformité</a:t>
            </a:r>
          </a:p>
          <a:p>
            <a:endParaRPr lang="fr-FR" sz="1800" i="1" dirty="0">
              <a:solidFill>
                <a:srgbClr val="000000"/>
              </a:solidFill>
              <a:effectLst/>
              <a:latin typeface="Helvetica Neue"/>
            </a:endParaRPr>
          </a:p>
        </p:txBody>
      </p:sp>
      <p:pic>
        <p:nvPicPr>
          <p:cNvPr id="11" name="Image 10">
            <a:extLst>
              <a:ext uri="{FF2B5EF4-FFF2-40B4-BE49-F238E27FC236}">
                <a16:creationId xmlns:a16="http://schemas.microsoft.com/office/drawing/2014/main" id="{1F7A1DE4-104C-8EB8-0AEF-A974F5CAE1C5}"/>
              </a:ext>
            </a:extLst>
          </p:cNvPr>
          <p:cNvPicPr>
            <a:picLocks noChangeAspect="1"/>
          </p:cNvPicPr>
          <p:nvPr/>
        </p:nvPicPr>
        <p:blipFill>
          <a:blip r:embed="rId2"/>
          <a:stretch>
            <a:fillRect/>
          </a:stretch>
        </p:blipFill>
        <p:spPr>
          <a:xfrm>
            <a:off x="7581090" y="0"/>
            <a:ext cx="3576775" cy="6783859"/>
          </a:xfrm>
          <a:prstGeom prst="rect">
            <a:avLst/>
          </a:prstGeom>
        </p:spPr>
      </p:pic>
    </p:spTree>
    <p:extLst>
      <p:ext uri="{BB962C8B-B14F-4D97-AF65-F5344CB8AC3E}">
        <p14:creationId xmlns:p14="http://schemas.microsoft.com/office/powerpoint/2010/main" val="32838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94440" y="1240496"/>
            <a:ext cx="7647407" cy="607148"/>
          </a:xfrm>
        </p:spPr>
        <p:txBody>
          <a:bodyPr>
            <a:noAutofit/>
          </a:bodyPr>
          <a:lstStyle/>
          <a:p>
            <a:r>
              <a:rPr lang="fr-FR" sz="2400" b="1" dirty="0">
                <a:solidFill>
                  <a:srgbClr val="000000"/>
                </a:solidFill>
                <a:latin typeface="Helvetica Neue"/>
              </a:rPr>
              <a:t>Annexe – Utilisation de KNIME</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1D7DBF04-CEF1-E801-FCE7-3FEC043450F0}"/>
              </a:ext>
            </a:extLst>
          </p:cNvPr>
          <p:cNvPicPr>
            <a:picLocks noChangeAspect="1"/>
          </p:cNvPicPr>
          <p:nvPr/>
        </p:nvPicPr>
        <p:blipFill>
          <a:blip r:embed="rId2"/>
          <a:stretch>
            <a:fillRect/>
          </a:stretch>
        </p:blipFill>
        <p:spPr>
          <a:xfrm>
            <a:off x="8826734" y="308527"/>
            <a:ext cx="2867478" cy="745992"/>
          </a:xfrm>
          <a:prstGeom prst="rect">
            <a:avLst/>
          </a:prstGeom>
        </p:spPr>
      </p:pic>
      <p:sp>
        <p:nvSpPr>
          <p:cNvPr id="5" name="Sous-titre 2">
            <a:extLst>
              <a:ext uri="{FF2B5EF4-FFF2-40B4-BE49-F238E27FC236}">
                <a16:creationId xmlns:a16="http://schemas.microsoft.com/office/drawing/2014/main" id="{99FA1CDD-E39B-C4C5-9454-8232DF98389C}"/>
              </a:ext>
            </a:extLst>
          </p:cNvPr>
          <p:cNvSpPr txBox="1">
            <a:spLocks/>
          </p:cNvSpPr>
          <p:nvPr/>
        </p:nvSpPr>
        <p:spPr>
          <a:xfrm>
            <a:off x="689175" y="3287599"/>
            <a:ext cx="5011409" cy="288254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400" dirty="0">
              <a:solidFill>
                <a:srgbClr val="000000"/>
              </a:solidFill>
              <a:latin typeface="Helvetica Neue"/>
            </a:endParaRPr>
          </a:p>
        </p:txBody>
      </p:sp>
      <p:sp>
        <p:nvSpPr>
          <p:cNvPr id="16" name="Sous-titre 2">
            <a:extLst>
              <a:ext uri="{FF2B5EF4-FFF2-40B4-BE49-F238E27FC236}">
                <a16:creationId xmlns:a16="http://schemas.microsoft.com/office/drawing/2014/main" id="{C53D8D18-CE4D-4834-DF91-3ADB030422BF}"/>
              </a:ext>
            </a:extLst>
          </p:cNvPr>
          <p:cNvSpPr txBox="1">
            <a:spLocks/>
          </p:cNvSpPr>
          <p:nvPr/>
        </p:nvSpPr>
        <p:spPr>
          <a:xfrm>
            <a:off x="3894459" y="1947349"/>
            <a:ext cx="3079637" cy="6071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Analyse par pivot</a:t>
            </a:r>
          </a:p>
          <a:p>
            <a:endParaRPr lang="fr-FR" sz="2400" dirty="0">
              <a:solidFill>
                <a:srgbClr val="000000"/>
              </a:solidFill>
              <a:latin typeface="Helvetica Neue"/>
            </a:endParaRPr>
          </a:p>
        </p:txBody>
      </p:sp>
      <p:sp>
        <p:nvSpPr>
          <p:cNvPr id="12" name="Sous-titre 2">
            <a:extLst>
              <a:ext uri="{FF2B5EF4-FFF2-40B4-BE49-F238E27FC236}">
                <a16:creationId xmlns:a16="http://schemas.microsoft.com/office/drawing/2014/main" id="{EE0AE90C-29D9-2DD0-4B35-0F04718D1491}"/>
              </a:ext>
            </a:extLst>
          </p:cNvPr>
          <p:cNvSpPr txBox="1">
            <a:spLocks/>
          </p:cNvSpPr>
          <p:nvPr/>
        </p:nvSpPr>
        <p:spPr>
          <a:xfrm>
            <a:off x="594439" y="2654202"/>
            <a:ext cx="10764224" cy="347919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800" dirty="0">
                <a:solidFill>
                  <a:srgbClr val="000000"/>
                </a:solidFill>
                <a:latin typeface="Helvetica Neue"/>
              </a:rPr>
              <a:t>Avec le regroupement des données en fonction d’une variable</a:t>
            </a:r>
          </a:p>
          <a:p>
            <a:endParaRPr lang="fr-FR" sz="1800" dirty="0">
              <a:solidFill>
                <a:srgbClr val="000000"/>
              </a:solidFill>
              <a:latin typeface="Helvetica Neue"/>
            </a:endParaRPr>
          </a:p>
          <a:p>
            <a:endParaRPr lang="fr-FR" sz="1800" dirty="0">
              <a:solidFill>
                <a:srgbClr val="000000"/>
              </a:solidFill>
              <a:latin typeface="Helvetica Neue"/>
            </a:endParaRPr>
          </a:p>
          <a:p>
            <a:r>
              <a:rPr lang="fr-FR" sz="1800" dirty="0">
                <a:solidFill>
                  <a:srgbClr val="000000"/>
                </a:solidFill>
                <a:latin typeface="Helvetica Neue"/>
              </a:rPr>
              <a:t>Par exemple: </a:t>
            </a:r>
          </a:p>
          <a:p>
            <a:pPr marL="285750" indent="-285750">
              <a:buFontTx/>
              <a:buChar char="-"/>
            </a:pPr>
            <a:r>
              <a:rPr lang="fr-FR" sz="1800" dirty="0">
                <a:solidFill>
                  <a:srgbClr val="000000"/>
                </a:solidFill>
                <a:latin typeface="Helvetica Neue"/>
              </a:rPr>
              <a:t>- Grouper par type de contrat</a:t>
            </a:r>
          </a:p>
          <a:p>
            <a:pPr marL="285750" indent="-285750">
              <a:buFontTx/>
              <a:buChar char="-"/>
            </a:pPr>
            <a:r>
              <a:rPr lang="fr-FR" sz="1800" dirty="0">
                <a:solidFill>
                  <a:srgbClr val="000000"/>
                </a:solidFill>
                <a:latin typeface="Helvetica Neue"/>
              </a:rPr>
              <a:t>- pivoter par sexe</a:t>
            </a:r>
          </a:p>
          <a:p>
            <a:pPr marL="285750" indent="-285750">
              <a:buFontTx/>
              <a:buChar char="-"/>
            </a:pPr>
            <a:r>
              <a:rPr lang="fr-FR" sz="1800" dirty="0">
                <a:solidFill>
                  <a:srgbClr val="000000"/>
                </a:solidFill>
                <a:latin typeface="Helvetica Neue"/>
              </a:rPr>
              <a:t>- </a:t>
            </a:r>
            <a:r>
              <a:rPr lang="fr-FR" sz="1800" dirty="0" err="1">
                <a:solidFill>
                  <a:srgbClr val="000000"/>
                </a:solidFill>
                <a:latin typeface="Helvetica Neue"/>
              </a:rPr>
              <a:t>Aggréger</a:t>
            </a:r>
            <a:r>
              <a:rPr lang="fr-FR" sz="1800" dirty="0">
                <a:solidFill>
                  <a:srgbClr val="000000"/>
                </a:solidFill>
                <a:latin typeface="Helvetica Neue"/>
              </a:rPr>
              <a:t> par le nombre de salariés</a:t>
            </a:r>
          </a:p>
          <a:p>
            <a:endParaRPr lang="fr-FR" sz="2400" dirty="0">
              <a:solidFill>
                <a:srgbClr val="000000"/>
              </a:solidFill>
              <a:latin typeface="Helvetica Neue"/>
            </a:endParaRPr>
          </a:p>
        </p:txBody>
      </p:sp>
      <p:pic>
        <p:nvPicPr>
          <p:cNvPr id="14" name="Image 13">
            <a:extLst>
              <a:ext uri="{FF2B5EF4-FFF2-40B4-BE49-F238E27FC236}">
                <a16:creationId xmlns:a16="http://schemas.microsoft.com/office/drawing/2014/main" id="{43829A06-A646-D2BD-B797-EB1090A65908}"/>
              </a:ext>
            </a:extLst>
          </p:cNvPr>
          <p:cNvPicPr>
            <a:picLocks noChangeAspect="1"/>
          </p:cNvPicPr>
          <p:nvPr/>
        </p:nvPicPr>
        <p:blipFill>
          <a:blip r:embed="rId3"/>
          <a:stretch>
            <a:fillRect/>
          </a:stretch>
        </p:blipFill>
        <p:spPr>
          <a:xfrm>
            <a:off x="5700584" y="3042300"/>
            <a:ext cx="2623494" cy="2702994"/>
          </a:xfrm>
          <a:prstGeom prst="rect">
            <a:avLst/>
          </a:prstGeom>
        </p:spPr>
      </p:pic>
      <p:pic>
        <p:nvPicPr>
          <p:cNvPr id="17" name="Image 16">
            <a:extLst>
              <a:ext uri="{FF2B5EF4-FFF2-40B4-BE49-F238E27FC236}">
                <a16:creationId xmlns:a16="http://schemas.microsoft.com/office/drawing/2014/main" id="{58BD6C6D-36E3-2574-04E0-AE876D58E5A8}"/>
              </a:ext>
            </a:extLst>
          </p:cNvPr>
          <p:cNvPicPr>
            <a:picLocks noChangeAspect="1"/>
          </p:cNvPicPr>
          <p:nvPr/>
        </p:nvPicPr>
        <p:blipFill>
          <a:blip r:embed="rId4"/>
          <a:stretch>
            <a:fillRect/>
          </a:stretch>
        </p:blipFill>
        <p:spPr>
          <a:xfrm>
            <a:off x="8200989" y="3785210"/>
            <a:ext cx="2979614" cy="761311"/>
          </a:xfrm>
          <a:prstGeom prst="rect">
            <a:avLst/>
          </a:prstGeom>
        </p:spPr>
      </p:pic>
    </p:spTree>
    <p:extLst>
      <p:ext uri="{BB962C8B-B14F-4D97-AF65-F5344CB8AC3E}">
        <p14:creationId xmlns:p14="http://schemas.microsoft.com/office/powerpoint/2010/main" val="4035196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94440" y="1240496"/>
            <a:ext cx="7647407" cy="607148"/>
          </a:xfrm>
        </p:spPr>
        <p:txBody>
          <a:bodyPr>
            <a:noAutofit/>
          </a:bodyPr>
          <a:lstStyle/>
          <a:p>
            <a:r>
              <a:rPr lang="fr-FR" sz="2400" b="1" dirty="0">
                <a:solidFill>
                  <a:srgbClr val="000000"/>
                </a:solidFill>
                <a:latin typeface="Helvetica Neue"/>
              </a:rPr>
              <a:t>Annexe – Utilisation de KNIME</a:t>
            </a:r>
          </a:p>
          <a:p>
            <a:pPr algn="l"/>
            <a:endParaRPr lang="fr-FR" sz="2400" i="0" dirty="0">
              <a:solidFill>
                <a:srgbClr val="000000"/>
              </a:solidFill>
              <a:effectLst/>
              <a:latin typeface="Helvetica Neue"/>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pic>
        <p:nvPicPr>
          <p:cNvPr id="4" name="Image 3">
            <a:extLst>
              <a:ext uri="{FF2B5EF4-FFF2-40B4-BE49-F238E27FC236}">
                <a16:creationId xmlns:a16="http://schemas.microsoft.com/office/drawing/2014/main" id="{1D7DBF04-CEF1-E801-FCE7-3FEC043450F0}"/>
              </a:ext>
            </a:extLst>
          </p:cNvPr>
          <p:cNvPicPr>
            <a:picLocks noChangeAspect="1"/>
          </p:cNvPicPr>
          <p:nvPr/>
        </p:nvPicPr>
        <p:blipFill>
          <a:blip r:embed="rId2"/>
          <a:stretch>
            <a:fillRect/>
          </a:stretch>
        </p:blipFill>
        <p:spPr>
          <a:xfrm>
            <a:off x="8826734" y="308527"/>
            <a:ext cx="2867478" cy="745992"/>
          </a:xfrm>
          <a:prstGeom prst="rect">
            <a:avLst/>
          </a:prstGeom>
        </p:spPr>
      </p:pic>
      <p:sp>
        <p:nvSpPr>
          <p:cNvPr id="5" name="Sous-titre 2">
            <a:extLst>
              <a:ext uri="{FF2B5EF4-FFF2-40B4-BE49-F238E27FC236}">
                <a16:creationId xmlns:a16="http://schemas.microsoft.com/office/drawing/2014/main" id="{99FA1CDD-E39B-C4C5-9454-8232DF98389C}"/>
              </a:ext>
            </a:extLst>
          </p:cNvPr>
          <p:cNvSpPr txBox="1">
            <a:spLocks/>
          </p:cNvSpPr>
          <p:nvPr/>
        </p:nvSpPr>
        <p:spPr>
          <a:xfrm>
            <a:off x="689175" y="3287599"/>
            <a:ext cx="5011409" cy="288254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400" dirty="0">
              <a:solidFill>
                <a:srgbClr val="000000"/>
              </a:solidFill>
              <a:latin typeface="Helvetica Neue"/>
            </a:endParaRPr>
          </a:p>
        </p:txBody>
      </p:sp>
      <p:sp>
        <p:nvSpPr>
          <p:cNvPr id="16" name="Sous-titre 2">
            <a:extLst>
              <a:ext uri="{FF2B5EF4-FFF2-40B4-BE49-F238E27FC236}">
                <a16:creationId xmlns:a16="http://schemas.microsoft.com/office/drawing/2014/main" id="{C53D8D18-CE4D-4834-DF91-3ADB030422BF}"/>
              </a:ext>
            </a:extLst>
          </p:cNvPr>
          <p:cNvSpPr txBox="1">
            <a:spLocks/>
          </p:cNvSpPr>
          <p:nvPr/>
        </p:nvSpPr>
        <p:spPr>
          <a:xfrm>
            <a:off x="3894459" y="1947349"/>
            <a:ext cx="3079637" cy="6071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Analyse graphique</a:t>
            </a:r>
          </a:p>
          <a:p>
            <a:endParaRPr lang="fr-FR" sz="2400" dirty="0">
              <a:solidFill>
                <a:srgbClr val="000000"/>
              </a:solidFill>
              <a:latin typeface="Helvetica Neue"/>
            </a:endParaRPr>
          </a:p>
        </p:txBody>
      </p:sp>
      <p:sp>
        <p:nvSpPr>
          <p:cNvPr id="12" name="Sous-titre 2">
            <a:extLst>
              <a:ext uri="{FF2B5EF4-FFF2-40B4-BE49-F238E27FC236}">
                <a16:creationId xmlns:a16="http://schemas.microsoft.com/office/drawing/2014/main" id="{EE0AE90C-29D9-2DD0-4B35-0F04718D1491}"/>
              </a:ext>
            </a:extLst>
          </p:cNvPr>
          <p:cNvSpPr txBox="1">
            <a:spLocks/>
          </p:cNvSpPr>
          <p:nvPr/>
        </p:nvSpPr>
        <p:spPr>
          <a:xfrm>
            <a:off x="501149" y="2614009"/>
            <a:ext cx="6910231" cy="40331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800" dirty="0">
                <a:solidFill>
                  <a:srgbClr val="000000"/>
                </a:solidFill>
                <a:latin typeface="Helvetica Neue"/>
              </a:rPr>
              <a:t>Afin de rendre l’analyse plus lisible nous utilisons des graphiques</a:t>
            </a:r>
          </a:p>
          <a:p>
            <a:endParaRPr lang="fr-FR" sz="1800" dirty="0">
              <a:solidFill>
                <a:srgbClr val="000000"/>
              </a:solidFill>
              <a:latin typeface="Helvetica Neue"/>
            </a:endParaRPr>
          </a:p>
          <a:p>
            <a:endParaRPr lang="fr-FR" sz="1800" dirty="0">
              <a:solidFill>
                <a:srgbClr val="000000"/>
              </a:solidFill>
              <a:latin typeface="Helvetica Neue"/>
            </a:endParaRPr>
          </a:p>
          <a:p>
            <a:r>
              <a:rPr lang="fr-FR" sz="1800" dirty="0">
                <a:solidFill>
                  <a:srgbClr val="000000"/>
                </a:solidFill>
                <a:latin typeface="Helvetica Neue"/>
              </a:rPr>
              <a:t>Il a été utilisé trois types de graphiques:</a:t>
            </a:r>
          </a:p>
          <a:p>
            <a:r>
              <a:rPr lang="fr-FR" sz="1800" dirty="0">
                <a:solidFill>
                  <a:srgbClr val="000000"/>
                </a:solidFill>
                <a:latin typeface="Helvetica Neue"/>
              </a:rPr>
              <a:t> Bar Chart ,Pie Chart et box Plot</a:t>
            </a:r>
          </a:p>
          <a:p>
            <a:endParaRPr lang="fr-FR" sz="1800" dirty="0">
              <a:solidFill>
                <a:srgbClr val="000000"/>
              </a:solidFill>
              <a:latin typeface="Helvetica Neue"/>
            </a:endParaRPr>
          </a:p>
          <a:p>
            <a:endParaRPr lang="fr-FR" sz="1800" dirty="0">
              <a:solidFill>
                <a:srgbClr val="000000"/>
              </a:solidFill>
              <a:latin typeface="Helvetica Neue"/>
            </a:endParaRPr>
          </a:p>
          <a:p>
            <a:endParaRPr lang="fr-FR" sz="1800" dirty="0">
              <a:solidFill>
                <a:srgbClr val="000000"/>
              </a:solidFill>
              <a:latin typeface="Helvetica Neue"/>
            </a:endParaRPr>
          </a:p>
          <a:p>
            <a:endParaRPr lang="fr-FR" sz="2400" dirty="0">
              <a:solidFill>
                <a:srgbClr val="000000"/>
              </a:solidFill>
              <a:latin typeface="Helvetica Neue"/>
            </a:endParaRPr>
          </a:p>
        </p:txBody>
      </p:sp>
      <p:pic>
        <p:nvPicPr>
          <p:cNvPr id="15" name="Image 14">
            <a:extLst>
              <a:ext uri="{FF2B5EF4-FFF2-40B4-BE49-F238E27FC236}">
                <a16:creationId xmlns:a16="http://schemas.microsoft.com/office/drawing/2014/main" id="{CA2AA6A5-148A-C0BF-9D8B-CF0516E7378C}"/>
              </a:ext>
            </a:extLst>
          </p:cNvPr>
          <p:cNvPicPr>
            <a:picLocks noChangeAspect="1"/>
          </p:cNvPicPr>
          <p:nvPr/>
        </p:nvPicPr>
        <p:blipFill>
          <a:blip r:embed="rId3"/>
          <a:stretch>
            <a:fillRect/>
          </a:stretch>
        </p:blipFill>
        <p:spPr>
          <a:xfrm>
            <a:off x="9286174" y="2447739"/>
            <a:ext cx="1531078" cy="1139169"/>
          </a:xfrm>
          <a:prstGeom prst="rect">
            <a:avLst/>
          </a:prstGeom>
        </p:spPr>
      </p:pic>
      <p:pic>
        <p:nvPicPr>
          <p:cNvPr id="18" name="Image 17">
            <a:extLst>
              <a:ext uri="{FF2B5EF4-FFF2-40B4-BE49-F238E27FC236}">
                <a16:creationId xmlns:a16="http://schemas.microsoft.com/office/drawing/2014/main" id="{068C40BA-73AE-5F2D-9FB9-843340C82310}"/>
              </a:ext>
            </a:extLst>
          </p:cNvPr>
          <p:cNvPicPr>
            <a:picLocks noChangeAspect="1"/>
          </p:cNvPicPr>
          <p:nvPr/>
        </p:nvPicPr>
        <p:blipFill>
          <a:blip r:embed="rId4"/>
          <a:stretch>
            <a:fillRect/>
          </a:stretch>
        </p:blipFill>
        <p:spPr>
          <a:xfrm>
            <a:off x="9481935" y="3843558"/>
            <a:ext cx="1139555" cy="1123308"/>
          </a:xfrm>
          <a:prstGeom prst="rect">
            <a:avLst/>
          </a:prstGeom>
        </p:spPr>
      </p:pic>
      <p:pic>
        <p:nvPicPr>
          <p:cNvPr id="20" name="Image 19">
            <a:extLst>
              <a:ext uri="{FF2B5EF4-FFF2-40B4-BE49-F238E27FC236}">
                <a16:creationId xmlns:a16="http://schemas.microsoft.com/office/drawing/2014/main" id="{E927E008-E07E-4E14-C635-D590764E35B4}"/>
              </a:ext>
            </a:extLst>
          </p:cNvPr>
          <p:cNvPicPr>
            <a:picLocks noChangeAspect="1"/>
          </p:cNvPicPr>
          <p:nvPr/>
        </p:nvPicPr>
        <p:blipFill>
          <a:blip r:embed="rId5"/>
          <a:stretch>
            <a:fillRect/>
          </a:stretch>
        </p:blipFill>
        <p:spPr>
          <a:xfrm>
            <a:off x="7848665" y="2342963"/>
            <a:ext cx="1006910" cy="1251009"/>
          </a:xfrm>
          <a:prstGeom prst="rect">
            <a:avLst/>
          </a:prstGeom>
        </p:spPr>
      </p:pic>
      <p:pic>
        <p:nvPicPr>
          <p:cNvPr id="22" name="Image 21">
            <a:extLst>
              <a:ext uri="{FF2B5EF4-FFF2-40B4-BE49-F238E27FC236}">
                <a16:creationId xmlns:a16="http://schemas.microsoft.com/office/drawing/2014/main" id="{4A99B94E-34C9-2C9B-1DF3-971F0BE558EE}"/>
              </a:ext>
            </a:extLst>
          </p:cNvPr>
          <p:cNvPicPr>
            <a:picLocks noChangeAspect="1"/>
          </p:cNvPicPr>
          <p:nvPr/>
        </p:nvPicPr>
        <p:blipFill>
          <a:blip r:embed="rId6"/>
          <a:stretch>
            <a:fillRect/>
          </a:stretch>
        </p:blipFill>
        <p:spPr>
          <a:xfrm>
            <a:off x="7751335" y="3869173"/>
            <a:ext cx="1257187" cy="1097693"/>
          </a:xfrm>
          <a:prstGeom prst="rect">
            <a:avLst/>
          </a:prstGeom>
        </p:spPr>
      </p:pic>
      <p:pic>
        <p:nvPicPr>
          <p:cNvPr id="24" name="Image 23">
            <a:extLst>
              <a:ext uri="{FF2B5EF4-FFF2-40B4-BE49-F238E27FC236}">
                <a16:creationId xmlns:a16="http://schemas.microsoft.com/office/drawing/2014/main" id="{3505F8E2-1806-8804-B91B-FE67A02F84C1}"/>
              </a:ext>
            </a:extLst>
          </p:cNvPr>
          <p:cNvPicPr>
            <a:picLocks noChangeAspect="1"/>
          </p:cNvPicPr>
          <p:nvPr/>
        </p:nvPicPr>
        <p:blipFill>
          <a:blip r:embed="rId7"/>
          <a:stretch>
            <a:fillRect/>
          </a:stretch>
        </p:blipFill>
        <p:spPr>
          <a:xfrm>
            <a:off x="7798904" y="5351321"/>
            <a:ext cx="1162050" cy="1352550"/>
          </a:xfrm>
          <a:prstGeom prst="rect">
            <a:avLst/>
          </a:prstGeom>
        </p:spPr>
      </p:pic>
      <p:pic>
        <p:nvPicPr>
          <p:cNvPr id="26" name="Image 25">
            <a:extLst>
              <a:ext uri="{FF2B5EF4-FFF2-40B4-BE49-F238E27FC236}">
                <a16:creationId xmlns:a16="http://schemas.microsoft.com/office/drawing/2014/main" id="{764EC78D-4CE8-3185-3905-71C895D6152D}"/>
              </a:ext>
            </a:extLst>
          </p:cNvPr>
          <p:cNvPicPr>
            <a:picLocks noChangeAspect="1"/>
          </p:cNvPicPr>
          <p:nvPr/>
        </p:nvPicPr>
        <p:blipFill>
          <a:blip r:embed="rId8"/>
          <a:stretch>
            <a:fillRect/>
          </a:stretch>
        </p:blipFill>
        <p:spPr>
          <a:xfrm>
            <a:off x="9286173" y="5351321"/>
            <a:ext cx="1846409" cy="1352550"/>
          </a:xfrm>
          <a:prstGeom prst="rect">
            <a:avLst/>
          </a:prstGeom>
        </p:spPr>
      </p:pic>
    </p:spTree>
    <p:extLst>
      <p:ext uri="{BB962C8B-B14F-4D97-AF65-F5344CB8AC3E}">
        <p14:creationId xmlns:p14="http://schemas.microsoft.com/office/powerpoint/2010/main" val="3691094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15138F5-6DDA-7FFB-34C6-F3900BF546DB}"/>
              </a:ext>
            </a:extLst>
          </p:cNvPr>
          <p:cNvPicPr>
            <a:picLocks noChangeAspect="1"/>
          </p:cNvPicPr>
          <p:nvPr/>
        </p:nvPicPr>
        <p:blipFill>
          <a:blip r:embed="rId2"/>
          <a:stretch>
            <a:fillRect/>
          </a:stretch>
        </p:blipFill>
        <p:spPr>
          <a:xfrm>
            <a:off x="5864867" y="1562022"/>
            <a:ext cx="6440662" cy="5117103"/>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0" y="320170"/>
            <a:ext cx="724733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110190" y="507731"/>
            <a:ext cx="4653906"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conclusion</a:t>
            </a:r>
          </a:p>
        </p:txBody>
      </p:sp>
      <p:sp>
        <p:nvSpPr>
          <p:cNvPr id="13" name="ZoneTexte 12">
            <a:extLst>
              <a:ext uri="{FF2B5EF4-FFF2-40B4-BE49-F238E27FC236}">
                <a16:creationId xmlns:a16="http://schemas.microsoft.com/office/drawing/2014/main" id="{5216AA68-A95B-844D-7A4A-D27214D098D3}"/>
              </a:ext>
            </a:extLst>
          </p:cNvPr>
          <p:cNvSpPr txBox="1"/>
          <p:nvPr/>
        </p:nvSpPr>
        <p:spPr>
          <a:xfrm>
            <a:off x="208953" y="3316348"/>
            <a:ext cx="7038383" cy="3693319"/>
          </a:xfrm>
          <a:prstGeom prst="rect">
            <a:avLst/>
          </a:prstGeom>
          <a:noFill/>
        </p:spPr>
        <p:txBody>
          <a:bodyPr wrap="square">
            <a:spAutoFit/>
          </a:bodyPr>
          <a:lstStyle/>
          <a:p>
            <a:pPr marL="457200" indent="-457200">
              <a:buFont typeface="Arial" panose="020B0604020202020204" pitchFamily="34" charset="0"/>
              <a:buChar char="•"/>
            </a:pPr>
            <a:r>
              <a:rPr lang="fr-FR" sz="1800" b="1" dirty="0">
                <a:solidFill>
                  <a:srgbClr val="000000"/>
                </a:solidFill>
                <a:latin typeface="Helvetica Neue"/>
              </a:rPr>
              <a:t>Accidents de travail beaucoup trop élevé.</a:t>
            </a:r>
          </a:p>
          <a:p>
            <a:r>
              <a:rPr lang="fr-FR" i="1" dirty="0">
                <a:solidFill>
                  <a:srgbClr val="000000"/>
                </a:solidFill>
                <a:latin typeface="Helvetica Neue"/>
              </a:rPr>
              <a:t>Création d’une campagne de sensibilisation sur les gestes et postures</a:t>
            </a:r>
            <a:endParaRPr lang="fr-FR" sz="1800" i="1" dirty="0">
              <a:solidFill>
                <a:srgbClr val="000000"/>
              </a:solidFill>
              <a:latin typeface="Helvetica Neue"/>
            </a:endParaRP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b="1" dirty="0">
                <a:solidFill>
                  <a:srgbClr val="000000"/>
                </a:solidFill>
                <a:latin typeface="Helvetica Neue"/>
              </a:rPr>
              <a:t>Il y a des écarts de salaire significatif sur certains corps de métiers.</a:t>
            </a:r>
          </a:p>
          <a:p>
            <a:r>
              <a:rPr lang="fr-FR" sz="1800" i="1" dirty="0">
                <a:solidFill>
                  <a:srgbClr val="000000"/>
                </a:solidFill>
                <a:latin typeface="Helvetica Neue"/>
              </a:rPr>
              <a:t>Il reste à faire</a:t>
            </a:r>
            <a:r>
              <a:rPr lang="fr-FR" i="1" dirty="0">
                <a:solidFill>
                  <a:srgbClr val="000000"/>
                </a:solidFill>
                <a:latin typeface="Helvetica Neue"/>
              </a:rPr>
              <a:t> des efforts à l’entreprise afin d’améliorer cela.</a:t>
            </a:r>
            <a:endParaRPr lang="fr-FR" sz="1800" i="1" dirty="0">
              <a:solidFill>
                <a:srgbClr val="000000"/>
              </a:solidFill>
              <a:latin typeface="Helvetica Neue"/>
            </a:endParaRP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sz="1800" b="1" dirty="0">
                <a:solidFill>
                  <a:srgbClr val="000000"/>
                </a:solidFill>
                <a:latin typeface="Helvetica Neue"/>
              </a:rPr>
              <a:t>L’entreprise compte 256 salariés et devrait fournir l’indicateur ARTICULATION DES TEMPS.</a:t>
            </a:r>
          </a:p>
          <a:p>
            <a:r>
              <a:rPr lang="fr-FR" i="1" dirty="0">
                <a:solidFill>
                  <a:srgbClr val="000000"/>
                </a:solidFill>
                <a:latin typeface="Helvetica Neue"/>
              </a:rPr>
              <a:t>Ajout d’indicateurs complémentaires tels que:</a:t>
            </a:r>
          </a:p>
          <a:p>
            <a:r>
              <a:rPr lang="fr-FR" sz="1800" i="1" dirty="0">
                <a:solidFill>
                  <a:srgbClr val="000000"/>
                </a:solidFill>
                <a:latin typeface="Helvetica Neue"/>
              </a:rPr>
              <a:t>Congés payés, Con</a:t>
            </a:r>
            <a:r>
              <a:rPr lang="fr-FR" i="1" dirty="0">
                <a:solidFill>
                  <a:srgbClr val="000000"/>
                </a:solidFill>
                <a:latin typeface="Helvetica Neue"/>
              </a:rPr>
              <a:t>gés paternité…</a:t>
            </a:r>
            <a:endParaRPr lang="fr-FR" sz="1800" i="1" dirty="0">
              <a:solidFill>
                <a:srgbClr val="000000"/>
              </a:solidFill>
              <a:latin typeface="Helvetica Neue"/>
            </a:endParaRPr>
          </a:p>
          <a:p>
            <a:pPr marL="457200" indent="-457200">
              <a:buFont typeface="Arial" panose="020B0604020202020204" pitchFamily="34" charset="0"/>
              <a:buChar char="•"/>
            </a:pPr>
            <a:endParaRPr lang="fr-FR" sz="1800" dirty="0">
              <a:solidFill>
                <a:srgbClr val="000000"/>
              </a:solidFill>
              <a:latin typeface="Helvetica Neue"/>
            </a:endParaRPr>
          </a:p>
        </p:txBody>
      </p:sp>
      <p:sp>
        <p:nvSpPr>
          <p:cNvPr id="11" name="Sous-titre 2">
            <a:extLst>
              <a:ext uri="{FF2B5EF4-FFF2-40B4-BE49-F238E27FC236}">
                <a16:creationId xmlns:a16="http://schemas.microsoft.com/office/drawing/2014/main" id="{3A3E025C-5106-A651-5327-8428B7444244}"/>
              </a:ext>
            </a:extLst>
          </p:cNvPr>
          <p:cNvSpPr>
            <a:spLocks noGrp="1"/>
          </p:cNvSpPr>
          <p:nvPr>
            <p:ph type="subTitle" idx="1"/>
          </p:nvPr>
        </p:nvSpPr>
        <p:spPr>
          <a:xfrm>
            <a:off x="208954" y="1146592"/>
            <a:ext cx="2893753" cy="456689"/>
          </a:xfrm>
        </p:spPr>
        <p:txBody>
          <a:bodyPr>
            <a:noAutofit/>
          </a:bodyPr>
          <a:lstStyle/>
          <a:p>
            <a:r>
              <a:rPr lang="fr-FR" sz="2400" b="1" dirty="0">
                <a:latin typeface="Helvetica Neue"/>
              </a:rPr>
              <a:t>Bonnes pratiques</a:t>
            </a:r>
          </a:p>
          <a:p>
            <a:pPr algn="l"/>
            <a:endParaRPr lang="fr-FR" sz="2400" i="0" dirty="0">
              <a:solidFill>
                <a:srgbClr val="000000"/>
              </a:solidFill>
              <a:effectLst/>
              <a:latin typeface="Helvetica Neue"/>
            </a:endParaRPr>
          </a:p>
        </p:txBody>
      </p:sp>
      <p:sp>
        <p:nvSpPr>
          <p:cNvPr id="12" name="Sous-titre 2">
            <a:extLst>
              <a:ext uri="{FF2B5EF4-FFF2-40B4-BE49-F238E27FC236}">
                <a16:creationId xmlns:a16="http://schemas.microsoft.com/office/drawing/2014/main" id="{D4E7ED31-443C-5D88-0BB2-0C8A89DAC6EA}"/>
              </a:ext>
            </a:extLst>
          </p:cNvPr>
          <p:cNvSpPr txBox="1">
            <a:spLocks/>
          </p:cNvSpPr>
          <p:nvPr/>
        </p:nvSpPr>
        <p:spPr>
          <a:xfrm>
            <a:off x="208953" y="2869526"/>
            <a:ext cx="3359879" cy="4566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b="1" dirty="0">
                <a:solidFill>
                  <a:schemeClr val="accent6">
                    <a:lumMod val="75000"/>
                  </a:schemeClr>
                </a:solidFill>
                <a:latin typeface="Helvetica Neue"/>
              </a:rPr>
              <a:t>Axes d’améliorations</a:t>
            </a:r>
          </a:p>
          <a:p>
            <a:endParaRPr lang="fr-FR" sz="2400" dirty="0">
              <a:solidFill>
                <a:srgbClr val="000000"/>
              </a:solidFill>
              <a:latin typeface="Helvetica Neue"/>
            </a:endParaRPr>
          </a:p>
        </p:txBody>
      </p:sp>
      <p:sp>
        <p:nvSpPr>
          <p:cNvPr id="14" name="ZoneTexte 13">
            <a:extLst>
              <a:ext uri="{FF2B5EF4-FFF2-40B4-BE49-F238E27FC236}">
                <a16:creationId xmlns:a16="http://schemas.microsoft.com/office/drawing/2014/main" id="{82D215C2-3FA5-B5F7-CAC3-6D3267E0944B}"/>
              </a:ext>
            </a:extLst>
          </p:cNvPr>
          <p:cNvSpPr txBox="1"/>
          <p:nvPr/>
        </p:nvSpPr>
        <p:spPr>
          <a:xfrm>
            <a:off x="208952" y="1562022"/>
            <a:ext cx="7038383" cy="1200329"/>
          </a:xfrm>
          <a:prstGeom prst="rect">
            <a:avLst/>
          </a:prstGeom>
          <a:noFill/>
        </p:spPr>
        <p:txBody>
          <a:bodyPr wrap="square">
            <a:spAutoFit/>
          </a:bodyPr>
          <a:lstStyle/>
          <a:p>
            <a:pPr marL="457200" indent="-457200">
              <a:buFont typeface="Arial" panose="020B0604020202020204" pitchFamily="34" charset="0"/>
              <a:buChar char="•"/>
            </a:pPr>
            <a:r>
              <a:rPr lang="fr-FR" sz="1800" b="1" dirty="0">
                <a:solidFill>
                  <a:srgbClr val="000000"/>
                </a:solidFill>
                <a:latin typeface="Helvetica Neue"/>
              </a:rPr>
              <a:t>Il y a une bonne équité dans le nombre de salariés H/F.</a:t>
            </a:r>
            <a:endParaRPr lang="fr-FR" sz="800" b="1" dirty="0">
              <a:solidFill>
                <a:srgbClr val="000000"/>
              </a:solidFill>
              <a:latin typeface="Helvetica Neue"/>
            </a:endParaRPr>
          </a:p>
          <a:p>
            <a:endParaRPr lang="fr-FR" sz="1800" b="1" dirty="0">
              <a:solidFill>
                <a:srgbClr val="000000"/>
              </a:solidFill>
              <a:latin typeface="Helvetica Neue"/>
            </a:endParaRPr>
          </a:p>
          <a:p>
            <a:pPr marL="457200" indent="-457200">
              <a:buFont typeface="Arial" panose="020B0604020202020204" pitchFamily="34" charset="0"/>
              <a:buChar char="•"/>
            </a:pPr>
            <a:r>
              <a:rPr lang="fr-FR" b="1" dirty="0">
                <a:solidFill>
                  <a:srgbClr val="000000"/>
                </a:solidFill>
                <a:latin typeface="Helvetica Neue"/>
              </a:rPr>
              <a:t>L’ancienneté des salariés est un indicateur sur le bien être dans l’entreprise. </a:t>
            </a:r>
            <a:r>
              <a:rPr lang="fr-FR" i="1" dirty="0">
                <a:solidFill>
                  <a:srgbClr val="000000"/>
                </a:solidFill>
                <a:latin typeface="Helvetica Neue"/>
              </a:rPr>
              <a:t>Les salariés restent longtemps</a:t>
            </a:r>
            <a:endParaRPr lang="fr-FR" dirty="0">
              <a:solidFill>
                <a:srgbClr val="000000"/>
              </a:solidFill>
              <a:latin typeface="Helvetica Neue"/>
            </a:endParaRPr>
          </a:p>
        </p:txBody>
      </p:sp>
    </p:spTree>
    <p:extLst>
      <p:ext uri="{BB962C8B-B14F-4D97-AF65-F5344CB8AC3E}">
        <p14:creationId xmlns:p14="http://schemas.microsoft.com/office/powerpoint/2010/main" val="173153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889AE22-1611-7FD0-940F-7FFFC0664EDE}"/>
              </a:ext>
            </a:extLst>
          </p:cNvPr>
          <p:cNvPicPr>
            <a:picLocks noChangeAspect="1"/>
          </p:cNvPicPr>
          <p:nvPr/>
        </p:nvPicPr>
        <p:blipFill>
          <a:blip r:embed="rId2"/>
          <a:stretch>
            <a:fillRect/>
          </a:stretch>
        </p:blipFill>
        <p:spPr>
          <a:xfrm>
            <a:off x="1610941" y="0"/>
            <a:ext cx="9569676" cy="6824185"/>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411759" y="453672"/>
            <a:ext cx="5684242"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685756" y="375221"/>
            <a:ext cx="3544937" cy="88226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Questions</a:t>
            </a:r>
          </a:p>
        </p:txBody>
      </p:sp>
      <p:sp>
        <p:nvSpPr>
          <p:cNvPr id="5" name="Rectangle 4">
            <a:extLst>
              <a:ext uri="{FF2B5EF4-FFF2-40B4-BE49-F238E27FC236}">
                <a16:creationId xmlns:a16="http://schemas.microsoft.com/office/drawing/2014/main" id="{09F8A958-ADD7-914E-132F-0F897BF8A915}"/>
              </a:ext>
            </a:extLst>
          </p:cNvPr>
          <p:cNvSpPr/>
          <p:nvPr/>
        </p:nvSpPr>
        <p:spPr>
          <a:xfrm>
            <a:off x="1891833" y="1339518"/>
            <a:ext cx="5897193" cy="807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8" name="Titre 1">
            <a:extLst>
              <a:ext uri="{FF2B5EF4-FFF2-40B4-BE49-F238E27FC236}">
                <a16:creationId xmlns:a16="http://schemas.microsoft.com/office/drawing/2014/main" id="{5069671D-070C-9892-5512-E84EC1228D6E}"/>
              </a:ext>
            </a:extLst>
          </p:cNvPr>
          <p:cNvSpPr txBox="1">
            <a:spLocks/>
          </p:cNvSpPr>
          <p:nvPr/>
        </p:nvSpPr>
        <p:spPr>
          <a:xfrm>
            <a:off x="3753834" y="1325210"/>
            <a:ext cx="3544937" cy="88226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solidFill>
                  <a:schemeClr val="accent2">
                    <a:lumMod val="75000"/>
                  </a:schemeClr>
                </a:solidFill>
              </a:rPr>
              <a:t>réponses</a:t>
            </a:r>
          </a:p>
        </p:txBody>
      </p:sp>
    </p:spTree>
    <p:extLst>
      <p:ext uri="{BB962C8B-B14F-4D97-AF65-F5344CB8AC3E}">
        <p14:creationId xmlns:p14="http://schemas.microsoft.com/office/powerpoint/2010/main" val="1722663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78465" y="1039480"/>
            <a:ext cx="10279069" cy="1400671"/>
          </a:xfrm>
        </p:spPr>
        <p:txBody>
          <a:bodyPr>
            <a:noAutofit/>
          </a:bodyPr>
          <a:lstStyle/>
          <a:p>
            <a:r>
              <a:rPr lang="fr-FR" sz="4000" b="1" dirty="0"/>
              <a:t>RGPD - Règlement Général sur la protection des données </a:t>
            </a:r>
            <a:endParaRPr lang="fr-FR" sz="2400" b="1" dirty="0"/>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2" name="Sous-titre 2">
            <a:extLst>
              <a:ext uri="{FF2B5EF4-FFF2-40B4-BE49-F238E27FC236}">
                <a16:creationId xmlns:a16="http://schemas.microsoft.com/office/drawing/2014/main" id="{D9D04FF8-1120-4EB1-AF6C-15B9C19DAC4B}"/>
              </a:ext>
            </a:extLst>
          </p:cNvPr>
          <p:cNvSpPr txBox="1">
            <a:spLocks/>
          </p:cNvSpPr>
          <p:nvPr/>
        </p:nvSpPr>
        <p:spPr>
          <a:xfrm>
            <a:off x="478465" y="2680077"/>
            <a:ext cx="10575247" cy="406876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0" indent="0">
              <a:buNone/>
            </a:pPr>
            <a:r>
              <a:rPr lang="fr-FR" sz="1600" dirty="0"/>
              <a:t>Le </a:t>
            </a:r>
            <a:r>
              <a:rPr lang="fr-FR" sz="1600" b="1" dirty="0"/>
              <a:t>RGPD</a:t>
            </a:r>
            <a:r>
              <a:rPr lang="fr-FR" sz="1600" dirty="0"/>
              <a:t> encadre le traitement des données personnelles sur le territoire de l’Union européenne, harmonisant le cadre juridique Européen, il complète et renforce la loi Française Informatique et Libertés de 1978 en renforçant le contrôle par les usagers de l’utilisation qui peut être faite des données les concernant.</a:t>
            </a:r>
          </a:p>
          <a:p>
            <a:pPr marL="0" indent="0">
              <a:buNone/>
            </a:pPr>
            <a:r>
              <a:rPr lang="fr-FR" sz="1600" dirty="0"/>
              <a:t>Il s’appuie sur 5 principes :</a:t>
            </a:r>
          </a:p>
          <a:p>
            <a:r>
              <a:rPr lang="fr-FR" sz="1600" b="1" dirty="0"/>
              <a:t>Finalité </a:t>
            </a:r>
            <a:r>
              <a:rPr lang="fr-FR" sz="1600" dirty="0"/>
              <a:t>: les données ne peuvent être enregistrées et utilisées sans motif, précis, légal et légitime</a:t>
            </a:r>
          </a:p>
          <a:p>
            <a:r>
              <a:rPr lang="fr-FR" sz="1600" b="1" dirty="0"/>
              <a:t>Proportionnalité et pertinence</a:t>
            </a:r>
            <a:r>
              <a:rPr lang="fr-FR" sz="1600" dirty="0"/>
              <a:t>: les données doivent être strictement nécessaires au regard de la finalité du fichier</a:t>
            </a:r>
          </a:p>
          <a:p>
            <a:r>
              <a:rPr lang="fr-FR" sz="1600" b="1" dirty="0"/>
              <a:t>Durée de conservation limitée</a:t>
            </a:r>
            <a:r>
              <a:rPr lang="fr-FR" sz="1600" dirty="0"/>
              <a:t>: il n’est pas possible de conserver des données pour une durée indéfinie</a:t>
            </a:r>
          </a:p>
          <a:p>
            <a:r>
              <a:rPr lang="fr-FR" sz="1600" b="1" dirty="0"/>
              <a:t>Sécurité et confidentialité</a:t>
            </a:r>
            <a:r>
              <a:rPr lang="fr-FR" sz="1600" dirty="0"/>
              <a:t>: le responsable du fichier doit garantir la sécurité et la confidentialité des informations qu’il détient, ainsi que la qualité des personnes qui y ont accès.</a:t>
            </a:r>
          </a:p>
          <a:p>
            <a:r>
              <a:rPr lang="fr-FR" sz="1600" b="1" dirty="0"/>
              <a:t>Le droit des personnes</a:t>
            </a:r>
            <a:r>
              <a:rPr lang="fr-FR" sz="1600" dirty="0"/>
              <a:t>: (accès, rectification, suppression, etc…)</a:t>
            </a:r>
          </a:p>
        </p:txBody>
      </p:sp>
      <p:pic>
        <p:nvPicPr>
          <p:cNvPr id="11" name="Image 10">
            <a:extLst>
              <a:ext uri="{FF2B5EF4-FFF2-40B4-BE49-F238E27FC236}">
                <a16:creationId xmlns:a16="http://schemas.microsoft.com/office/drawing/2014/main" id="{1AD8D272-803B-FCE2-CB4C-B43A40EF0A13}"/>
              </a:ext>
            </a:extLst>
          </p:cNvPr>
          <p:cNvPicPr>
            <a:picLocks noChangeAspect="1"/>
          </p:cNvPicPr>
          <p:nvPr/>
        </p:nvPicPr>
        <p:blipFill>
          <a:blip r:embed="rId2"/>
          <a:stretch>
            <a:fillRect/>
          </a:stretch>
        </p:blipFill>
        <p:spPr>
          <a:xfrm>
            <a:off x="9271591" y="-65663"/>
            <a:ext cx="2682772" cy="1243879"/>
          </a:xfrm>
          <a:prstGeom prst="rect">
            <a:avLst/>
          </a:prstGeom>
        </p:spPr>
      </p:pic>
    </p:spTree>
    <p:extLst>
      <p:ext uri="{BB962C8B-B14F-4D97-AF65-F5344CB8AC3E}">
        <p14:creationId xmlns:p14="http://schemas.microsoft.com/office/powerpoint/2010/main" val="726315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78465" y="1055450"/>
            <a:ext cx="10279069" cy="1273080"/>
          </a:xfrm>
        </p:spPr>
        <p:txBody>
          <a:bodyPr>
            <a:noAutofit/>
          </a:bodyPr>
          <a:lstStyle/>
          <a:p>
            <a:r>
              <a:rPr lang="fr-FR" sz="4000" b="1" dirty="0">
                <a:effectLst/>
                <a:latin typeface="+mj-lt"/>
              </a:rPr>
              <a:t>CNIL - la Commission nationale de l'informatique et des libertés</a:t>
            </a:r>
            <a:endParaRPr lang="fr-FR" sz="4000" b="1" dirty="0">
              <a:latin typeface="+mj-lt"/>
            </a:endParaRP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2" name="Sous-titre 2">
            <a:extLst>
              <a:ext uri="{FF2B5EF4-FFF2-40B4-BE49-F238E27FC236}">
                <a16:creationId xmlns:a16="http://schemas.microsoft.com/office/drawing/2014/main" id="{46984334-BD5D-C01F-A2C8-80C1960A2A21}"/>
              </a:ext>
            </a:extLst>
          </p:cNvPr>
          <p:cNvSpPr txBox="1">
            <a:spLocks/>
          </p:cNvSpPr>
          <p:nvPr/>
        </p:nvSpPr>
        <p:spPr>
          <a:xfrm>
            <a:off x="478465" y="3256391"/>
            <a:ext cx="9135092" cy="184939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0" indent="0">
              <a:buNone/>
            </a:pPr>
            <a:r>
              <a:rPr lang="fr-FR" sz="1600" b="0" i="0" dirty="0">
                <a:effectLst/>
                <a:latin typeface="+mj-lt"/>
              </a:rPr>
              <a:t>La </a:t>
            </a:r>
            <a:r>
              <a:rPr lang="fr-FR" sz="1600" b="1" i="0" dirty="0">
                <a:effectLst/>
                <a:latin typeface="+mj-lt"/>
              </a:rPr>
              <a:t>CNIL</a:t>
            </a:r>
            <a:r>
              <a:rPr lang="fr-FR" sz="1600" b="0" i="0" dirty="0">
                <a:effectLst/>
                <a:latin typeface="+mj-lt"/>
              </a:rPr>
              <a:t> est une </a:t>
            </a:r>
            <a:r>
              <a:rPr lang="fr-FR" sz="1600" b="0" i="0" u="none" strike="noStrike" dirty="0">
                <a:effectLst/>
                <a:latin typeface="+mj-lt"/>
                <a:hlinkClick r:id="rId2" tooltip="Autorité administrative indépendante en France">
                  <a:extLst>
                    <a:ext uri="{A12FA001-AC4F-418D-AE19-62706E023703}">
                      <ahyp:hlinkClr xmlns:ahyp="http://schemas.microsoft.com/office/drawing/2018/hyperlinkcolor" val="tx"/>
                    </a:ext>
                  </a:extLst>
                </a:hlinkClick>
              </a:rPr>
              <a:t>autorité administrative indépendante française</a:t>
            </a:r>
            <a:r>
              <a:rPr lang="fr-FR" sz="1600" b="0" i="0" dirty="0">
                <a:effectLst/>
                <a:latin typeface="+mj-lt"/>
              </a:rPr>
              <a:t>. La CNIL est chargée de veiller à ce que l’informatique soit au service du citoyen et qu’elle ne porte atteinte ni à l’identité humaine, ni aux </a:t>
            </a:r>
            <a:r>
              <a:rPr lang="fr-FR" sz="1600" b="0" i="0" u="none" strike="noStrike" dirty="0">
                <a:effectLst/>
                <a:latin typeface="+mj-lt"/>
                <a:hlinkClick r:id="rId3" tooltip="Droits de l’homme">
                  <a:extLst>
                    <a:ext uri="{A12FA001-AC4F-418D-AE19-62706E023703}">
                      <ahyp:hlinkClr xmlns:ahyp="http://schemas.microsoft.com/office/drawing/2018/hyperlinkcolor" val="tx"/>
                    </a:ext>
                  </a:extLst>
                </a:hlinkClick>
              </a:rPr>
              <a:t>droits de l’homme</a:t>
            </a:r>
            <a:r>
              <a:rPr lang="fr-FR" sz="1600" b="0" i="0" dirty="0">
                <a:effectLst/>
                <a:latin typeface="+mj-lt"/>
              </a:rPr>
              <a:t>, ni à la </a:t>
            </a:r>
            <a:r>
              <a:rPr lang="fr-FR" sz="1600" b="0" i="0" u="none" strike="noStrike" dirty="0">
                <a:effectLst/>
                <a:latin typeface="+mj-lt"/>
                <a:hlinkClick r:id="rId4" tooltip="Vie privée et informatique">
                  <a:extLst>
                    <a:ext uri="{A12FA001-AC4F-418D-AE19-62706E023703}">
                      <ahyp:hlinkClr xmlns:ahyp="http://schemas.microsoft.com/office/drawing/2018/hyperlinkcolor" val="tx"/>
                    </a:ext>
                  </a:extLst>
                </a:hlinkClick>
              </a:rPr>
              <a:t>vie privée</a:t>
            </a:r>
            <a:r>
              <a:rPr lang="fr-FR" sz="1600" b="0" i="0" dirty="0">
                <a:effectLst/>
                <a:latin typeface="+mj-lt"/>
              </a:rPr>
              <a:t>, ni aux libertés individuelles ou publiques.</a:t>
            </a:r>
            <a:endParaRPr lang="fr-FR" sz="1600" dirty="0"/>
          </a:p>
        </p:txBody>
      </p:sp>
      <p:pic>
        <p:nvPicPr>
          <p:cNvPr id="5" name="Image 4">
            <a:extLst>
              <a:ext uri="{FF2B5EF4-FFF2-40B4-BE49-F238E27FC236}">
                <a16:creationId xmlns:a16="http://schemas.microsoft.com/office/drawing/2014/main" id="{787E25CD-4FAA-E8C9-6EBE-5AD24A825A90}"/>
              </a:ext>
            </a:extLst>
          </p:cNvPr>
          <p:cNvPicPr>
            <a:picLocks noChangeAspect="1"/>
          </p:cNvPicPr>
          <p:nvPr/>
        </p:nvPicPr>
        <p:blipFill>
          <a:blip r:embed="rId5"/>
          <a:stretch>
            <a:fillRect/>
          </a:stretch>
        </p:blipFill>
        <p:spPr>
          <a:xfrm>
            <a:off x="10317222" y="248055"/>
            <a:ext cx="1147486" cy="596693"/>
          </a:xfrm>
          <a:prstGeom prst="rect">
            <a:avLst/>
          </a:prstGeom>
        </p:spPr>
      </p:pic>
    </p:spTree>
    <p:extLst>
      <p:ext uri="{BB962C8B-B14F-4D97-AF65-F5344CB8AC3E}">
        <p14:creationId xmlns:p14="http://schemas.microsoft.com/office/powerpoint/2010/main" val="310419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FC8F650-CFDC-F0C2-BD93-95F940CD836A}"/>
              </a:ext>
            </a:extLst>
          </p:cNvPr>
          <p:cNvPicPr>
            <a:picLocks noChangeAspect="1"/>
          </p:cNvPicPr>
          <p:nvPr/>
        </p:nvPicPr>
        <p:blipFill>
          <a:blip r:embed="rId2"/>
          <a:stretch>
            <a:fillRect/>
          </a:stretch>
        </p:blipFill>
        <p:spPr>
          <a:xfrm>
            <a:off x="2505303" y="3562773"/>
            <a:ext cx="6440065" cy="3047172"/>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889685" y="1241898"/>
            <a:ext cx="8690919" cy="607148"/>
          </a:xfrm>
        </p:spPr>
        <p:txBody>
          <a:bodyPr>
            <a:noAutofit/>
          </a:bodyPr>
          <a:lstStyle/>
          <a:p>
            <a:r>
              <a:rPr lang="fr-FR" sz="2400" b="1" dirty="0">
                <a:latin typeface="Helvetica Neue"/>
              </a:rPr>
              <a:t>Sanction CNIL pour non respect RGPD</a:t>
            </a:r>
            <a:endParaRPr lang="fr-FR" sz="2400" b="1" dirty="0"/>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8" name="Sous-titre 2">
            <a:extLst>
              <a:ext uri="{FF2B5EF4-FFF2-40B4-BE49-F238E27FC236}">
                <a16:creationId xmlns:a16="http://schemas.microsoft.com/office/drawing/2014/main" id="{6E1EBE8E-633C-8611-3C98-01649BACAD2E}"/>
              </a:ext>
            </a:extLst>
          </p:cNvPr>
          <p:cNvSpPr txBox="1">
            <a:spLocks/>
          </p:cNvSpPr>
          <p:nvPr/>
        </p:nvSpPr>
        <p:spPr>
          <a:xfrm>
            <a:off x="2060486" y="1849046"/>
            <a:ext cx="5028515" cy="312525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p>
        </p:txBody>
      </p:sp>
      <p:sp>
        <p:nvSpPr>
          <p:cNvPr id="9" name="Sous-titre 2">
            <a:extLst>
              <a:ext uri="{FF2B5EF4-FFF2-40B4-BE49-F238E27FC236}">
                <a16:creationId xmlns:a16="http://schemas.microsoft.com/office/drawing/2014/main" id="{F130016D-0B5B-E19E-7133-74BA68E821F1}"/>
              </a:ext>
            </a:extLst>
          </p:cNvPr>
          <p:cNvSpPr txBox="1">
            <a:spLocks/>
          </p:cNvSpPr>
          <p:nvPr/>
        </p:nvSpPr>
        <p:spPr>
          <a:xfrm>
            <a:off x="1484260" y="1997686"/>
            <a:ext cx="8025714" cy="59897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t>La CNIL à mis pour 100 millions </a:t>
            </a:r>
            <a:r>
              <a:rPr lang="en-US" sz="1800" dirty="0" err="1"/>
              <a:t>d’euros</a:t>
            </a:r>
            <a:r>
              <a:rPr lang="en-US" sz="1800" dirty="0"/>
              <a:t> </a:t>
            </a:r>
            <a:r>
              <a:rPr lang="en-US" sz="1800" dirty="0" err="1"/>
              <a:t>d’amendes</a:t>
            </a:r>
            <a:r>
              <a:rPr lang="en-US" sz="1800" dirty="0"/>
              <a:t> </a:t>
            </a:r>
            <a:r>
              <a:rPr lang="en-US" sz="1800" dirty="0" err="1"/>
              <a:t>en</a:t>
            </a:r>
            <a:r>
              <a:rPr lang="en-US" sz="1800" dirty="0"/>
              <a:t> 2022.</a:t>
            </a:r>
          </a:p>
          <a:p>
            <a:endParaRPr lang="en-US" sz="2000" dirty="0"/>
          </a:p>
          <a:p>
            <a:endParaRPr lang="fr-FR" sz="2000" dirty="0"/>
          </a:p>
        </p:txBody>
      </p:sp>
      <p:sp>
        <p:nvSpPr>
          <p:cNvPr id="11" name="Sous-titre 2">
            <a:extLst>
              <a:ext uri="{FF2B5EF4-FFF2-40B4-BE49-F238E27FC236}">
                <a16:creationId xmlns:a16="http://schemas.microsoft.com/office/drawing/2014/main" id="{4F00E032-6073-5088-B4B3-A2A9493D833B}"/>
              </a:ext>
            </a:extLst>
          </p:cNvPr>
          <p:cNvSpPr txBox="1">
            <a:spLocks/>
          </p:cNvSpPr>
          <p:nvPr/>
        </p:nvSpPr>
        <p:spPr>
          <a:xfrm>
            <a:off x="1484260" y="2547842"/>
            <a:ext cx="8989007" cy="131193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b="0" dirty="0">
                <a:effectLst/>
                <a:latin typeface="+mj-lt"/>
              </a:rPr>
              <a:t>Le 15 juin 2023, la CNIL a sanctionné la société CRITEO, spécialisée dans la publicité en ligne, d’une amende de 40 millions d’euros, notamment pour ne pas avoir vérifié que les personnes dont elle traite les données avaient donné leur </a:t>
            </a:r>
            <a:r>
              <a:rPr lang="fr-FR" sz="1600" b="0" u="none" strike="noStrike" dirty="0">
                <a:effectLst/>
                <a:latin typeface="+mj-lt"/>
              </a:rPr>
              <a:t>consentement</a:t>
            </a:r>
            <a:r>
              <a:rPr lang="fr-FR" sz="1600" b="0" dirty="0">
                <a:effectLst/>
                <a:latin typeface="+mj-lt"/>
              </a:rPr>
              <a:t>.</a:t>
            </a:r>
            <a:endParaRPr lang="fr-FR" sz="2000" dirty="0">
              <a:latin typeface="+mj-lt"/>
            </a:endParaRPr>
          </a:p>
        </p:txBody>
      </p:sp>
    </p:spTree>
    <p:extLst>
      <p:ext uri="{BB962C8B-B14F-4D97-AF65-F5344CB8AC3E}">
        <p14:creationId xmlns:p14="http://schemas.microsoft.com/office/powerpoint/2010/main" val="1948069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2" name="ZoneTexte 1">
            <a:extLst>
              <a:ext uri="{FF2B5EF4-FFF2-40B4-BE49-F238E27FC236}">
                <a16:creationId xmlns:a16="http://schemas.microsoft.com/office/drawing/2014/main" id="{A60F18B7-1DD4-19D7-30A2-24A08D6287EC}"/>
              </a:ext>
            </a:extLst>
          </p:cNvPr>
          <p:cNvSpPr txBox="1"/>
          <p:nvPr/>
        </p:nvSpPr>
        <p:spPr>
          <a:xfrm>
            <a:off x="286746" y="1228855"/>
            <a:ext cx="7019427" cy="1200329"/>
          </a:xfrm>
          <a:prstGeom prst="rect">
            <a:avLst/>
          </a:prstGeom>
          <a:noFill/>
        </p:spPr>
        <p:txBody>
          <a:bodyPr wrap="square">
            <a:spAutoFit/>
          </a:bodyPr>
          <a:lstStyle/>
          <a:p>
            <a:pPr>
              <a:lnSpc>
                <a:spcPct val="200000"/>
              </a:lnSpc>
            </a:pPr>
            <a:r>
              <a:rPr lang="fr-FR" sz="1800" b="1" dirty="0">
                <a:solidFill>
                  <a:srgbClr val="000000"/>
                </a:solidFill>
                <a:latin typeface="Helvetica Neue"/>
              </a:rPr>
              <a:t>Présentation des données fournit</a:t>
            </a:r>
          </a:p>
          <a:p>
            <a:r>
              <a:rPr lang="fr-FR" sz="1800" i="1" dirty="0">
                <a:solidFill>
                  <a:srgbClr val="000000"/>
                </a:solidFill>
                <a:effectLst/>
                <a:latin typeface="Helvetica Neue"/>
              </a:rPr>
              <a:t>Visualisation des données</a:t>
            </a:r>
          </a:p>
          <a:p>
            <a:endParaRPr lang="fr-FR" sz="1800" i="1" dirty="0">
              <a:solidFill>
                <a:srgbClr val="000000"/>
              </a:solidFill>
              <a:effectLst/>
              <a:latin typeface="Helvetica Neue"/>
            </a:endParaRPr>
          </a:p>
        </p:txBody>
      </p:sp>
      <p:pic>
        <p:nvPicPr>
          <p:cNvPr id="9" name="Image 8">
            <a:extLst>
              <a:ext uri="{FF2B5EF4-FFF2-40B4-BE49-F238E27FC236}">
                <a16:creationId xmlns:a16="http://schemas.microsoft.com/office/drawing/2014/main" id="{E5D7C6E4-A04F-CBFF-AC69-85EA587D7928}"/>
              </a:ext>
            </a:extLst>
          </p:cNvPr>
          <p:cNvPicPr>
            <a:picLocks noChangeAspect="1"/>
          </p:cNvPicPr>
          <p:nvPr/>
        </p:nvPicPr>
        <p:blipFill>
          <a:blip r:embed="rId2"/>
          <a:stretch>
            <a:fillRect/>
          </a:stretch>
        </p:blipFill>
        <p:spPr>
          <a:xfrm>
            <a:off x="286746" y="2743823"/>
            <a:ext cx="11361557" cy="2624663"/>
          </a:xfrm>
          <a:prstGeom prst="rect">
            <a:avLst/>
          </a:prstGeom>
        </p:spPr>
      </p:pic>
    </p:spTree>
    <p:extLst>
      <p:ext uri="{BB962C8B-B14F-4D97-AF65-F5344CB8AC3E}">
        <p14:creationId xmlns:p14="http://schemas.microsoft.com/office/powerpoint/2010/main" val="3109357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1005015" y="1055450"/>
            <a:ext cx="10279069" cy="607148"/>
          </a:xfrm>
        </p:spPr>
        <p:txBody>
          <a:bodyPr>
            <a:noAutofit/>
          </a:bodyPr>
          <a:lstStyle/>
          <a:p>
            <a:r>
              <a:rPr lang="fr-FR" sz="2400" b="1" i="0" dirty="0">
                <a:solidFill>
                  <a:srgbClr val="000000"/>
                </a:solidFill>
                <a:effectLst/>
                <a:latin typeface="Helvetica Neue"/>
              </a:rPr>
              <a:t>L’application du RGPD à notre projet</a:t>
            </a:r>
            <a:endParaRPr lang="fr-FR" sz="2400" dirty="0"/>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2" name="Sous-titre 2">
            <a:extLst>
              <a:ext uri="{FF2B5EF4-FFF2-40B4-BE49-F238E27FC236}">
                <a16:creationId xmlns:a16="http://schemas.microsoft.com/office/drawing/2014/main" id="{0BE40075-CAFC-BE82-46E9-7EE46D6DB1ED}"/>
              </a:ext>
            </a:extLst>
          </p:cNvPr>
          <p:cNvSpPr txBox="1">
            <a:spLocks/>
          </p:cNvSpPr>
          <p:nvPr/>
        </p:nvSpPr>
        <p:spPr>
          <a:xfrm>
            <a:off x="1005016" y="2404683"/>
            <a:ext cx="9020434" cy="4785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L’</a:t>
            </a:r>
            <a:r>
              <a:rPr lang="fr-FR" sz="2400" dirty="0" err="1">
                <a:solidFill>
                  <a:srgbClr val="000000"/>
                </a:solidFill>
                <a:latin typeface="Helvetica Neue"/>
              </a:rPr>
              <a:t>anonamysation</a:t>
            </a:r>
            <a:r>
              <a:rPr lang="fr-FR" sz="2400" dirty="0">
                <a:solidFill>
                  <a:srgbClr val="000000"/>
                </a:solidFill>
                <a:latin typeface="Helvetica Neue"/>
              </a:rPr>
              <a:t> des données : </a:t>
            </a:r>
            <a:r>
              <a:rPr lang="en-US" sz="1800" dirty="0" err="1"/>
              <a:t>Rendre</a:t>
            </a:r>
            <a:r>
              <a:rPr lang="en-US" sz="1800" dirty="0"/>
              <a:t> non identifiable un </a:t>
            </a:r>
            <a:r>
              <a:rPr lang="en-US" sz="1800" dirty="0" err="1"/>
              <a:t>employé</a:t>
            </a:r>
            <a:r>
              <a:rPr lang="en-US" sz="1800" dirty="0"/>
              <a:t> à </a:t>
            </a:r>
            <a:r>
              <a:rPr lang="en-US" sz="1800" dirty="0" err="1"/>
              <a:t>partir</a:t>
            </a:r>
            <a:r>
              <a:rPr lang="en-US" sz="1800" dirty="0"/>
              <a:t> de </a:t>
            </a:r>
            <a:r>
              <a:rPr lang="en-US" sz="1800" dirty="0" err="1"/>
              <a:t>ses</a:t>
            </a:r>
            <a:r>
              <a:rPr lang="en-US" sz="1800" dirty="0"/>
              <a:t> </a:t>
            </a:r>
            <a:r>
              <a:rPr lang="en-US" sz="1800" dirty="0" err="1"/>
              <a:t>informations</a:t>
            </a:r>
            <a:r>
              <a:rPr lang="en-US" sz="1800" dirty="0"/>
              <a:t>  pour </a:t>
            </a:r>
            <a:r>
              <a:rPr lang="en-US" sz="1800" dirty="0" err="1"/>
              <a:t>une</a:t>
            </a:r>
            <a:r>
              <a:rPr lang="en-US" sz="1800" dirty="0"/>
              <a:t> </a:t>
            </a:r>
            <a:r>
              <a:rPr lang="en-US" sz="1800" dirty="0" err="1"/>
              <a:t>personne</a:t>
            </a:r>
            <a:r>
              <a:rPr lang="en-US" sz="1800" dirty="0"/>
              <a:t> </a:t>
            </a:r>
            <a:r>
              <a:rPr lang="en-US" sz="1800" dirty="0" err="1"/>
              <a:t>exterieure</a:t>
            </a:r>
            <a:endParaRPr lang="en-US" sz="1800" dirty="0"/>
          </a:p>
          <a:p>
            <a:endParaRPr lang="fr-FR" sz="1600" dirty="0"/>
          </a:p>
        </p:txBody>
      </p:sp>
      <p:sp>
        <p:nvSpPr>
          <p:cNvPr id="4" name="Sous-titre 2">
            <a:extLst>
              <a:ext uri="{FF2B5EF4-FFF2-40B4-BE49-F238E27FC236}">
                <a16:creationId xmlns:a16="http://schemas.microsoft.com/office/drawing/2014/main" id="{86D1D4B7-29B1-8E70-A939-90A2EA12F798}"/>
              </a:ext>
            </a:extLst>
          </p:cNvPr>
          <p:cNvSpPr txBox="1">
            <a:spLocks/>
          </p:cNvSpPr>
          <p:nvPr/>
        </p:nvSpPr>
        <p:spPr>
          <a:xfrm>
            <a:off x="1005015" y="3512257"/>
            <a:ext cx="10279069" cy="4785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Identification directe : </a:t>
            </a:r>
            <a:r>
              <a:rPr lang="en-US" sz="1800" dirty="0" err="1">
                <a:latin typeface="+mj-lt"/>
              </a:rPr>
              <a:t>id_salarié</a:t>
            </a:r>
            <a:r>
              <a:rPr lang="en-US" sz="1800" dirty="0">
                <a:solidFill>
                  <a:srgbClr val="000000"/>
                </a:solidFill>
                <a:latin typeface="Helvetica Neue"/>
              </a:rPr>
              <a:t>, </a:t>
            </a:r>
            <a:r>
              <a:rPr lang="en-US" sz="1800" dirty="0"/>
              <a:t>nom/</a:t>
            </a:r>
            <a:r>
              <a:rPr lang="en-US" sz="1800" dirty="0" err="1"/>
              <a:t>prénom</a:t>
            </a:r>
            <a:r>
              <a:rPr lang="en-US" sz="1800" dirty="0"/>
              <a:t>, </a:t>
            </a:r>
            <a:r>
              <a:rPr lang="en-US" sz="1800" dirty="0" err="1"/>
              <a:t>téléphone</a:t>
            </a:r>
            <a:endParaRPr lang="en-US" sz="1800" dirty="0"/>
          </a:p>
          <a:p>
            <a:endParaRPr lang="fr-FR" sz="1600" dirty="0"/>
          </a:p>
        </p:txBody>
      </p:sp>
      <p:sp>
        <p:nvSpPr>
          <p:cNvPr id="5" name="Sous-titre 2">
            <a:extLst>
              <a:ext uri="{FF2B5EF4-FFF2-40B4-BE49-F238E27FC236}">
                <a16:creationId xmlns:a16="http://schemas.microsoft.com/office/drawing/2014/main" id="{46E1BED5-E738-0EDE-5E87-E8223A681D09}"/>
              </a:ext>
            </a:extLst>
          </p:cNvPr>
          <p:cNvSpPr txBox="1">
            <a:spLocks/>
          </p:cNvSpPr>
          <p:nvPr/>
        </p:nvSpPr>
        <p:spPr>
          <a:xfrm>
            <a:off x="956465" y="4394049"/>
            <a:ext cx="10279069" cy="4785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400" dirty="0">
                <a:solidFill>
                  <a:srgbClr val="000000"/>
                </a:solidFill>
                <a:latin typeface="Helvetica Neue"/>
              </a:rPr>
              <a:t>Identification indirecte : </a:t>
            </a:r>
            <a:r>
              <a:rPr lang="en-US" sz="1800" dirty="0"/>
              <a:t>distance </a:t>
            </a:r>
            <a:r>
              <a:rPr lang="en-US" sz="1800" dirty="0" err="1"/>
              <a:t>domicil</a:t>
            </a:r>
            <a:r>
              <a:rPr lang="en-US" sz="1800" dirty="0"/>
              <a:t>/ travail, date de naissance, </a:t>
            </a:r>
            <a:r>
              <a:rPr lang="en-US" sz="1800" dirty="0" err="1"/>
              <a:t>etat</a:t>
            </a:r>
            <a:r>
              <a:rPr lang="en-US" sz="1800" dirty="0"/>
              <a:t> civil, enfants</a:t>
            </a:r>
          </a:p>
          <a:p>
            <a:endParaRPr lang="fr-FR" sz="1600" dirty="0"/>
          </a:p>
        </p:txBody>
      </p:sp>
    </p:spTree>
    <p:extLst>
      <p:ext uri="{BB962C8B-B14F-4D97-AF65-F5344CB8AC3E}">
        <p14:creationId xmlns:p14="http://schemas.microsoft.com/office/powerpoint/2010/main" val="4011092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5" name="ZoneTexte 4">
            <a:extLst>
              <a:ext uri="{FF2B5EF4-FFF2-40B4-BE49-F238E27FC236}">
                <a16:creationId xmlns:a16="http://schemas.microsoft.com/office/drawing/2014/main" id="{14395681-E00C-B72C-DFC4-E14EBBF8402D}"/>
              </a:ext>
            </a:extLst>
          </p:cNvPr>
          <p:cNvSpPr txBox="1"/>
          <p:nvPr/>
        </p:nvSpPr>
        <p:spPr>
          <a:xfrm>
            <a:off x="721165" y="1055450"/>
            <a:ext cx="6130212" cy="923330"/>
          </a:xfrm>
          <a:prstGeom prst="rect">
            <a:avLst/>
          </a:prstGeom>
          <a:noFill/>
        </p:spPr>
        <p:txBody>
          <a:bodyPr wrap="square">
            <a:spAutoFit/>
          </a:bodyPr>
          <a:lstStyle/>
          <a:p>
            <a:pPr>
              <a:lnSpc>
                <a:spcPct val="200000"/>
              </a:lnSpc>
            </a:pPr>
            <a:r>
              <a:rPr lang="fr-FR" sz="1800" b="1" dirty="0">
                <a:solidFill>
                  <a:srgbClr val="000000"/>
                </a:solidFill>
                <a:latin typeface="Helvetica Neue"/>
              </a:rPr>
              <a:t>Mise en conformité des données</a:t>
            </a:r>
          </a:p>
          <a:p>
            <a:r>
              <a:rPr lang="fr-FR" sz="1800" i="1" dirty="0">
                <a:solidFill>
                  <a:srgbClr val="000000"/>
                </a:solidFill>
                <a:latin typeface="Helvetica Neue"/>
              </a:rPr>
              <a:t> Données à supprimés</a:t>
            </a:r>
            <a:endParaRPr lang="fr-FR" sz="1800" i="1" dirty="0">
              <a:solidFill>
                <a:srgbClr val="000000"/>
              </a:solidFill>
              <a:effectLst/>
              <a:latin typeface="Helvetica Neue"/>
            </a:endParaRPr>
          </a:p>
        </p:txBody>
      </p:sp>
      <p:pic>
        <p:nvPicPr>
          <p:cNvPr id="13" name="Image 12">
            <a:extLst>
              <a:ext uri="{FF2B5EF4-FFF2-40B4-BE49-F238E27FC236}">
                <a16:creationId xmlns:a16="http://schemas.microsoft.com/office/drawing/2014/main" id="{970876B3-5569-2AA6-AFA0-827A6EAC7A34}"/>
              </a:ext>
            </a:extLst>
          </p:cNvPr>
          <p:cNvPicPr>
            <a:picLocks noChangeAspect="1"/>
          </p:cNvPicPr>
          <p:nvPr/>
        </p:nvPicPr>
        <p:blipFill>
          <a:blip r:embed="rId2"/>
          <a:stretch>
            <a:fillRect/>
          </a:stretch>
        </p:blipFill>
        <p:spPr>
          <a:xfrm>
            <a:off x="97275" y="2165228"/>
            <a:ext cx="11944865" cy="2691057"/>
          </a:xfrm>
          <a:prstGeom prst="rect">
            <a:avLst/>
          </a:prstGeom>
        </p:spPr>
      </p:pic>
    </p:spTree>
    <p:extLst>
      <p:ext uri="{BB962C8B-B14F-4D97-AF65-F5344CB8AC3E}">
        <p14:creationId xmlns:p14="http://schemas.microsoft.com/office/powerpoint/2010/main" val="3529169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ecteur">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23005</TotalTime>
  <Words>1185</Words>
  <Application>Microsoft Office PowerPoint</Application>
  <PresentationFormat>Grand écran</PresentationFormat>
  <Paragraphs>194</Paragraphs>
  <Slides>33</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33</vt:i4>
      </vt:variant>
    </vt:vector>
  </HeadingPairs>
  <TitlesOfParts>
    <vt:vector size="40" baseType="lpstr">
      <vt:lpstr>Agency FB</vt:lpstr>
      <vt:lpstr>Arial</vt:lpstr>
      <vt:lpstr>Arial</vt:lpstr>
      <vt:lpstr>Century Gothic</vt:lpstr>
      <vt:lpstr>Helvetica Neue</vt:lpstr>
      <vt:lpstr>Wingdings 3</vt:lpstr>
      <vt:lpstr>Secteur</vt:lpstr>
      <vt:lpstr>Présentation PowerPoint</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Zutto Perez</dc:creator>
  <cp:lastModifiedBy>Zutto Perez</cp:lastModifiedBy>
  <cp:revision>230</cp:revision>
  <dcterms:created xsi:type="dcterms:W3CDTF">2023-03-15T14:46:11Z</dcterms:created>
  <dcterms:modified xsi:type="dcterms:W3CDTF">2023-07-10T16:07:29Z</dcterms:modified>
</cp:coreProperties>
</file>